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Lst>
  <p:sldSz cy="5143500" cx="9144000"/>
  <p:notesSz cx="6858000" cy="9144000"/>
  <p:embeddedFontLst>
    <p:embeddedFont>
      <p:font typeface="Helvetica Neue"/>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font" Target="fonts/HelveticaNeue-bold.fntdata"/><Relationship Id="rId10" Type="http://schemas.openxmlformats.org/officeDocument/2006/relationships/slide" Target="slides/slide4.xml"/><Relationship Id="rId98" Type="http://schemas.openxmlformats.org/officeDocument/2006/relationships/font" Target="fonts/HelveticaNeue-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076effabef_2_12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90" name="Google Shape;190;g2076effabef_2_12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076effabef_2_13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97" name="Google Shape;197;g2076effabef_2_13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76effabef_2_13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04" name="Google Shape;204;g2076effabef_2_13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76effabef_2_14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11" name="Google Shape;211;g2076effabef_2_14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76effabef_2_15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20" name="Google Shape;220;g2076effabef_2_15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76effabef_2_16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39" name="Google Shape;239;g2076effabef_2_16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076effabef_2_17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46" name="Google Shape;246;g2076effabef_2_17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076effabef_2_18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53" name="Google Shape;253;g2076effabef_2_18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76effabef_2_18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60" name="Google Shape;260;g2076effabef_2_18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076effabef_2_19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65" name="Google Shape;265;g2076effabef_2_19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76effabef_2_7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33" name="Google Shape;133;g2076effabef_2_7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076effabef_2_19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72" name="Google Shape;272;g2076effabef_2_19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076effabef_2_202: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78" name="Google Shape;278;g2076effabef_2_202: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76effabef_2_20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85" name="Google Shape;285;g2076effabef_2_20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076effabef_2_214: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92" name="Google Shape;292;g2076effabef_2_214: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076effabef_2_220: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99" name="Google Shape;299;g2076effabef_2_220: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076effabef_2_22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06" name="Google Shape;306;g2076effabef_2_22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076effabef_2_23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12" name="Google Shape;312;g2076effabef_2_23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76effabef_2_23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19" name="Google Shape;319;g2076effabef_2_23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076effabef_2_24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26" name="Google Shape;326;g2076effabef_2_24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076effabef_2_24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33" name="Google Shape;333;g2076effabef_2_24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76effabef_2_8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39" name="Google Shape;139;g2076effabef_2_8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76effabef_2_25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40" name="Google Shape;340;g2076effabef_2_25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076effabef_2_260: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46" name="Google Shape;346;g2076effabef_2_260: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76effabef_2_26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52" name="Google Shape;352;g2076effabef_2_26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076effabef_2_27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59" name="Google Shape;359;g2076effabef_2_27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76effabef_2_27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65" name="Google Shape;365;g2076effabef_2_27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076effabef_2_28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71" name="Google Shape;371;g2076effabef_2_28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76effabef_2_28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77" name="Google Shape;377;g2076effabef_2_28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076effabef_2_29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83" name="Google Shape;383;g2076effabef_2_29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76effabef_2_29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89" name="Google Shape;389;g2076effabef_2_29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76effabef_2_302: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96" name="Google Shape;396;g2076effabef_2_302: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076effabef_2_8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46" name="Google Shape;146;g2076effabef_2_8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076effabef_2_30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03" name="Google Shape;403;g2076effabef_2_30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076effabef_2_31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11" name="Google Shape;411;g2076effabef_2_31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76effabef_2_32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18" name="Google Shape;418;g2076effabef_2_32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076effabef_2_32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25" name="Google Shape;425;g2076effabef_2_32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76effabef_2_33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32" name="Google Shape;432;g2076effabef_2_33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76effabef_2_34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46" name="Google Shape;446;g2076effabef_2_34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76effabef_2_350: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51" name="Google Shape;451;g2076effabef_2_350: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76effabef_2_35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58" name="Google Shape;458;g2076effabef_2_35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76effabef_2_364: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67" name="Google Shape;467;g2076effabef_2_364: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076effabef_2_37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75" name="Google Shape;475;g2076effabef_2_37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76effabef_2_9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57" name="Google Shape;157;g2076effabef_2_9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076effabef_2_37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83" name="Google Shape;483;g2076effabef_2_37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076effabef_2_38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91" name="Google Shape;491;g2076effabef_2_38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076effabef_2_39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98" name="Google Shape;498;g2076effabef_2_39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76effabef_2_39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07" name="Google Shape;507;g2076effabef_2_39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076effabef_2_40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14" name="Google Shape;514;g2076effabef_2_40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076effabef_2_412: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22" name="Google Shape;522;g2076effabef_2_412: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076effabef_2_41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29" name="Google Shape;529;g2076effabef_2_41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76effabef_2_424: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36" name="Google Shape;536;g2076effabef_2_424: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76effabef_2_430: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43" name="Google Shape;543;g2076effabef_2_430: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076effabef_2_43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50" name="Google Shape;550;g2076effabef_2_43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76effabef_2_10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64" name="Google Shape;164;g2076effabef_2_10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076effabef_2_442: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57" name="Google Shape;557;g2076effabef_2_442: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076effabef_2_44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64" name="Google Shape;564;g2076effabef_2_44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076effabef_2_454: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71" name="Google Shape;571;g2076effabef_2_454: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076effabef_2_460: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78" name="Google Shape;578;g2076effabef_2_460: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076effabef_2_46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84" name="Google Shape;584;g2076effabef_2_46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076effabef_2_47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91" name="Google Shape;591;g2076effabef_2_47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076effabef_2_477: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98" name="Google Shape;598;g2076effabef_2_477: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076effabef_2_48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05" name="Google Shape;605;g2076effabef_2_48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076effabef_2_48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12" name="Google Shape;612;g2076effabef_2_48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076effabef_2_495: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19" name="Google Shape;619;g2076effabef_2_495: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076effabef_2_10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71" name="Google Shape;171;g2076effabef_2_10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076effabef_2_50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26" name="Google Shape;626;g2076effabef_2_50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076effabef_2_50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32" name="Google Shape;632;g2076effabef_2_50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076effabef_2_51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38" name="Google Shape;638;g2076effabef_2_51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076effabef_2_51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44" name="Google Shape;644;g2076effabef_2_51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076effabef_2_52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50" name="Google Shape;650;g2076effabef_2_52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076effabef_2_526: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56" name="Google Shape;656;g2076effabef_2_526: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076effabef_2_532: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63" name="Google Shape;663;g2076effabef_2_532: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076effabef_2_53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70" name="Google Shape;670;g2076effabef_2_53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076effabef_2_544: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77" name="Google Shape;677;g2076effabef_2_544: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076effabef_2_551: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85" name="Google Shape;685;g2076effabef_2_551: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076effabef_2_11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76" name="Google Shape;176;g2076effabef_2_11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076effabef_2_55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93" name="Google Shape;693;g2076effabef_2_55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076effabef_2_56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99" name="Google Shape;699;g2076effabef_2_56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076effabef_2_56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05" name="Google Shape;705;g2076effabef_2_56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076effabef_2_57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11" name="Google Shape;711;g2076effabef_2_57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076effabef_2_57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17" name="Google Shape;717;g2076effabef_2_57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076effabef_2_58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23" name="Google Shape;723;g2076effabef_2_58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076effabef_2_58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29" name="Google Shape;729;g2076effabef_2_58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076effabef_2_59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35" name="Google Shape;735;g2076effabef_2_59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076effabef_2_59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41" name="Google Shape;741;g2076effabef_2_59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076effabef_2_60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47" name="Google Shape;747;g2076effabef_2_60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076effabef_2_119: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83" name="Google Shape;183;g2076effabef_2_119: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076effabef_2_608: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53" name="Google Shape;753;g2076effabef_2_608: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076effabef_2_613:notes"/>
          <p:cNvSpPr txBox="1"/>
          <p:nvPr>
            <p:ph idx="1" type="body"/>
          </p:nvPr>
        </p:nvSpPr>
        <p:spPr>
          <a:xfrm>
            <a:off x="685778" y="4343399"/>
            <a:ext cx="5486395" cy="4114787"/>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59" name="Google Shape;759;g2076effabef_2_613:notes"/>
          <p:cNvSpPr/>
          <p:nvPr>
            <p:ph idx="2" type="sldImg"/>
          </p:nvPr>
        </p:nvSpPr>
        <p:spPr>
          <a:xfrm>
            <a:off x="381186" y="685790"/>
            <a:ext cx="6096279" cy="342899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5" name="Google Shape;75;p17"/>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6" name="Google Shape;76;p17"/>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7" name="Google Shape;77;p17"/>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8" name="Google Shape;78;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18"/>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84" name="Google Shape;84;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7" name="Shape 87"/>
        <p:cNvGrpSpPr/>
        <p:nvPr/>
      </p:nvGrpSpPr>
      <p:grpSpPr>
        <a:xfrm>
          <a:off x="0" y="0"/>
          <a:ext cx="0" cy="0"/>
          <a:chOff x="0" y="0"/>
          <a:chExt cx="0" cy="0"/>
        </a:xfrm>
      </p:grpSpPr>
      <p:sp>
        <p:nvSpPr>
          <p:cNvPr id="88" name="Google Shape;88;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9"/>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0" name="Google Shape;90;p19"/>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1" name="Google Shape;91;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sp>
      <p:sp>
        <p:nvSpPr>
          <p:cNvPr id="109" name="Google Shape;109;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150.statcan.gc.ca/n1/pub/82-625-x/2020001/article/00004-eng.ht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hyperlink" Target="https://www.cihi.ca/en/a-profile-of-physicians-in-canada" TargetMode="Externa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1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uwaterloo.ca/optometry-vision-science/" TargetMode="External"/><Relationship Id="rId4" Type="http://schemas.openxmlformats.org/officeDocument/2006/relationships/hyperlink" Target="http://www.opto.umontreal.ca/"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9.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38.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3.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4.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6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5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hyperlink" Target="https://www.canada.ca/en/department-national-defence/services/bases-support-units/cf-health-services-centre-ottawa.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intranet.mil.ca/assets/DefenceTeam/docs/en/news/special-events/05-01-mental-health-continuum.pdf" TargetMode="External"/><Relationship Id="rId4" Type="http://schemas.openxmlformats.org/officeDocument/2006/relationships/image" Target="../media/image6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6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6.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hyperlink" Target="mailto:ceharnett@timescolonist.co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457200" y="205978"/>
            <a:ext cx="8229600" cy="63758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Delegated Acts (1 of 2)</a:t>
            </a:r>
            <a:endParaRPr b="1" sz="3600"/>
          </a:p>
        </p:txBody>
      </p:sp>
      <p:sp>
        <p:nvSpPr>
          <p:cNvPr id="193" name="Google Shape;193;p34"/>
          <p:cNvSpPr txBox="1"/>
          <p:nvPr>
            <p:ph idx="1" type="body"/>
          </p:nvPr>
        </p:nvSpPr>
        <p:spPr>
          <a:xfrm>
            <a:off x="628650" y="1221600"/>
            <a:ext cx="3829050" cy="340237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100"/>
              <a:buChar char="•"/>
            </a:pPr>
            <a:r>
              <a:rPr lang="en" sz="2100"/>
              <a:t>A</a:t>
            </a:r>
            <a:r>
              <a:rPr b="1" lang="en" sz="2100"/>
              <a:t> </a:t>
            </a:r>
            <a:r>
              <a:rPr b="1" i="1" lang="en" sz="2100"/>
              <a:t>delegated act</a:t>
            </a:r>
            <a:r>
              <a:rPr i="1" lang="en" sz="2100"/>
              <a:t> </a:t>
            </a:r>
            <a:r>
              <a:rPr lang="en" sz="2100"/>
              <a:t>by definition is the means by which a regulated health professional (authorized to perform the delegated act) transfers legal authority or permits another person to carry out a controlled act they are otherwise unauthorized to do (procedures that are not controlled acts do not require delegation)</a:t>
            </a:r>
            <a:endParaRPr sz="2100"/>
          </a:p>
          <a:p>
            <a:pPr indent="0" lvl="0" marL="0" rtl="0" algn="l">
              <a:spcBef>
                <a:spcPts val="640"/>
              </a:spcBef>
              <a:spcAft>
                <a:spcPts val="0"/>
              </a:spcAft>
              <a:buClr>
                <a:schemeClr val="dk1"/>
              </a:buClr>
              <a:buSzPts val="3200"/>
              <a:buNone/>
            </a:pPr>
            <a:r>
              <a:t/>
            </a:r>
            <a:endParaRPr/>
          </a:p>
        </p:txBody>
      </p:sp>
      <p:pic>
        <p:nvPicPr>
          <p:cNvPr descr="Image result for delegated act in health care" id="194" name="Google Shape;194;p34"/>
          <p:cNvPicPr preferRelativeResize="0"/>
          <p:nvPr/>
        </p:nvPicPr>
        <p:blipFill rotWithShape="1">
          <a:blip r:embed="rId3">
            <a:alphaModFix/>
          </a:blip>
          <a:srcRect b="0" l="0" r="0" t="0"/>
          <a:stretch/>
        </p:blipFill>
        <p:spPr>
          <a:xfrm>
            <a:off x="5095240" y="1684020"/>
            <a:ext cx="3667760" cy="27508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Delegated Acts (2 of 2)</a:t>
            </a:r>
            <a:endParaRPr sz="3600"/>
          </a:p>
        </p:txBody>
      </p:sp>
      <p:sp>
        <p:nvSpPr>
          <p:cNvPr id="200" name="Google Shape;200;p35"/>
          <p:cNvSpPr txBox="1"/>
          <p:nvPr>
            <p:ph idx="1" type="body"/>
          </p:nvPr>
        </p:nvSpPr>
        <p:spPr>
          <a:xfrm>
            <a:off x="628650" y="1369219"/>
            <a:ext cx="4298674"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Although guidelines and protocols for delegation of medical acts vary across Canada, in general the delegated act </a:t>
            </a:r>
            <a:r>
              <a:rPr lang="en" sz="1800" u="sng"/>
              <a:t>must be clearly defined and supervised accordingly</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delegating health care professional, the delegate, the facility, or environment in which the act is performed </a:t>
            </a:r>
            <a:r>
              <a:rPr lang="en" sz="1800" u="sng"/>
              <a:t>share responsibility for the act</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shared responsibility" id="201" name="Google Shape;201;p35"/>
          <p:cNvPicPr preferRelativeResize="0"/>
          <p:nvPr/>
        </p:nvPicPr>
        <p:blipFill rotWithShape="1">
          <a:blip r:embed="rId3">
            <a:alphaModFix/>
          </a:blip>
          <a:srcRect b="0" l="0" r="0" t="0"/>
          <a:stretch/>
        </p:blipFill>
        <p:spPr>
          <a:xfrm>
            <a:off x="5505451" y="1369219"/>
            <a:ext cx="2928938" cy="29289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b="1" lang="en" sz="3600"/>
              <a:t>Nonregulated Professions &amp; Occupations</a:t>
            </a:r>
            <a:endParaRPr b="1" sz="3600"/>
          </a:p>
        </p:txBody>
      </p:sp>
      <p:sp>
        <p:nvSpPr>
          <p:cNvPr id="207" name="Google Shape;207;p36"/>
          <p:cNvSpPr txBox="1"/>
          <p:nvPr>
            <p:ph idx="1" type="body"/>
          </p:nvPr>
        </p:nvSpPr>
        <p:spPr>
          <a:xfrm>
            <a:off x="628651" y="1369219"/>
            <a:ext cx="4350854"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900"/>
              <a:buChar char="•"/>
            </a:pPr>
            <a:r>
              <a:rPr lang="en" sz="1900"/>
              <a:t>People who work within nonregulated occupations </a:t>
            </a:r>
            <a:r>
              <a:rPr lang="en" sz="1900" u="sng"/>
              <a:t>do not have federal or provincial legislations governing their occupations</a:t>
            </a:r>
            <a:r>
              <a:rPr lang="en" sz="1900"/>
              <a:t>.</a:t>
            </a:r>
            <a:endParaRPr/>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 sz="1900"/>
              <a:t>Like regulated professions, many nonregulated occupations have professional organizations or bodies that award certification when a person completes a set of written or practical examinations or both</a:t>
            </a:r>
            <a:endParaRPr/>
          </a:p>
          <a:p>
            <a:pPr indent="-139700" lvl="0" marL="342900" rtl="0" algn="l">
              <a:spcBef>
                <a:spcPts val="640"/>
              </a:spcBef>
              <a:spcAft>
                <a:spcPts val="0"/>
              </a:spcAft>
              <a:buClr>
                <a:schemeClr val="dk1"/>
              </a:buClr>
              <a:buSzPts val="3200"/>
              <a:buNone/>
            </a:pPr>
            <a:r>
              <a:t/>
            </a:r>
            <a:endParaRPr/>
          </a:p>
        </p:txBody>
      </p:sp>
      <p:pic>
        <p:nvPicPr>
          <p:cNvPr descr="Diagram&#10;&#10;Description automatically generated" id="208" name="Google Shape;208;p36"/>
          <p:cNvPicPr preferRelativeResize="0"/>
          <p:nvPr/>
        </p:nvPicPr>
        <p:blipFill rotWithShape="1">
          <a:blip r:embed="rId3">
            <a:alphaModFix/>
          </a:blip>
          <a:srcRect b="0" l="0" r="0" t="0"/>
          <a:stretch/>
        </p:blipFill>
        <p:spPr>
          <a:xfrm>
            <a:off x="5172708" y="1455659"/>
            <a:ext cx="3907475" cy="3090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
              <a:t> </a:t>
            </a:r>
            <a:endParaRPr/>
          </a:p>
        </p:txBody>
      </p:sp>
      <p:sp>
        <p:nvSpPr>
          <p:cNvPr id="214" name="Google Shape;214;p37"/>
          <p:cNvSpPr txBox="1"/>
          <p:nvPr>
            <p:ph idx="2" type="body"/>
          </p:nvPr>
        </p:nvSpPr>
        <p:spPr>
          <a:xfrm>
            <a:off x="627460" y="4461960"/>
            <a:ext cx="4284302" cy="48605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t/>
            </a:r>
            <a:endParaRPr/>
          </a:p>
          <a:p>
            <a:pPr indent="-342900" lvl="0" marL="342900" rtl="0" algn="l">
              <a:spcBef>
                <a:spcPts val="259"/>
              </a:spcBef>
              <a:spcAft>
                <a:spcPts val="0"/>
              </a:spcAft>
              <a:buClr>
                <a:schemeClr val="dk1"/>
              </a:buClr>
              <a:buSzPct val="100000"/>
              <a:buChar char="•"/>
            </a:pPr>
            <a:r>
              <a:rPr lang="en" sz="1400"/>
              <a:t>http://www.hprb.gov.bc.ca/about.stm</a:t>
            </a:r>
            <a:endParaRPr/>
          </a:p>
        </p:txBody>
      </p:sp>
      <p:sp>
        <p:nvSpPr>
          <p:cNvPr id="215" name="Google Shape;215;p37"/>
          <p:cNvSpPr txBox="1"/>
          <p:nvPr>
            <p:ph idx="4" type="body"/>
          </p:nvPr>
        </p:nvSpPr>
        <p:spPr>
          <a:xfrm>
            <a:off x="741760" y="1383618"/>
            <a:ext cx="3700046" cy="294966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93333"/>
              </a:buClr>
              <a:buSzPts val="1800"/>
              <a:buChar char="•"/>
            </a:pPr>
            <a:r>
              <a:rPr b="0" i="0" lang="en" sz="1800">
                <a:solidFill>
                  <a:srgbClr val="293333"/>
                </a:solidFill>
                <a:latin typeface="Verdana"/>
                <a:ea typeface="Verdana"/>
                <a:cs typeface="Verdana"/>
                <a:sym typeface="Verdana"/>
              </a:rPr>
              <a:t>Vision </a:t>
            </a:r>
            <a:endParaRPr b="0" i="0" sz="1800">
              <a:solidFill>
                <a:srgbClr val="293333"/>
              </a:solidFill>
              <a:latin typeface="Verdana"/>
              <a:ea typeface="Verdana"/>
              <a:cs typeface="Verdana"/>
              <a:sym typeface="Verdana"/>
            </a:endParaRPr>
          </a:p>
          <a:p>
            <a:pPr indent="0" lvl="0" marL="0" rtl="0" algn="l">
              <a:spcBef>
                <a:spcPts val="360"/>
              </a:spcBef>
              <a:spcAft>
                <a:spcPts val="0"/>
              </a:spcAft>
              <a:buClr>
                <a:schemeClr val="dk1"/>
              </a:buClr>
              <a:buSzPts val="1800"/>
              <a:buNone/>
            </a:pPr>
            <a:r>
              <a:t/>
            </a:r>
            <a:endParaRPr b="0" i="0" sz="1800">
              <a:solidFill>
                <a:srgbClr val="293333"/>
              </a:solidFill>
              <a:latin typeface="Verdana"/>
              <a:ea typeface="Verdana"/>
              <a:cs typeface="Verdana"/>
              <a:sym typeface="Verdana"/>
            </a:endParaRPr>
          </a:p>
          <a:p>
            <a:pPr indent="-342900" lvl="0" marL="342900" rtl="0" algn="l">
              <a:spcBef>
                <a:spcPts val="360"/>
              </a:spcBef>
              <a:spcAft>
                <a:spcPts val="0"/>
              </a:spcAft>
              <a:buClr>
                <a:srgbClr val="293333"/>
              </a:buClr>
              <a:buSzPts val="1800"/>
              <a:buChar char="•"/>
            </a:pPr>
            <a:r>
              <a:rPr b="0" i="0" lang="en" sz="1800">
                <a:solidFill>
                  <a:srgbClr val="293333"/>
                </a:solidFill>
                <a:latin typeface="Verdana"/>
                <a:ea typeface="Verdana"/>
                <a:cs typeface="Verdana"/>
                <a:sym typeface="Verdana"/>
              </a:rPr>
              <a:t>To promote transparent, objective, impartial and fair administrative processes and decision-making by the regulated health professions in British Columbia that protects the public interest and engenders public confidence in the provincial health care system.</a:t>
            </a:r>
            <a:endParaRPr sz="1800"/>
          </a:p>
        </p:txBody>
      </p:sp>
      <p:pic>
        <p:nvPicPr>
          <p:cNvPr id="216" name="Google Shape;216;p37"/>
          <p:cNvPicPr preferRelativeResize="0"/>
          <p:nvPr/>
        </p:nvPicPr>
        <p:blipFill rotWithShape="1">
          <a:blip r:embed="rId3">
            <a:alphaModFix/>
          </a:blip>
          <a:srcRect b="0" l="0" r="0" t="0"/>
          <a:stretch/>
        </p:blipFill>
        <p:spPr>
          <a:xfrm>
            <a:off x="826595" y="0"/>
            <a:ext cx="7438733" cy="1156799"/>
          </a:xfrm>
          <a:prstGeom prst="rect">
            <a:avLst/>
          </a:prstGeom>
          <a:noFill/>
          <a:ln>
            <a:noFill/>
          </a:ln>
        </p:spPr>
      </p:pic>
      <p:pic>
        <p:nvPicPr>
          <p:cNvPr id="217" name="Google Shape;217;p37"/>
          <p:cNvPicPr preferRelativeResize="0"/>
          <p:nvPr/>
        </p:nvPicPr>
        <p:blipFill rotWithShape="1">
          <a:blip r:embed="rId4">
            <a:alphaModFix/>
          </a:blip>
          <a:srcRect b="0" l="0" r="0" t="0"/>
          <a:stretch/>
        </p:blipFill>
        <p:spPr>
          <a:xfrm>
            <a:off x="4556106" y="2486250"/>
            <a:ext cx="4342927" cy="121525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3" name="Google Shape;223;p38"/>
          <p:cNvGrpSpPr/>
          <p:nvPr/>
        </p:nvGrpSpPr>
        <p:grpSpPr>
          <a:xfrm>
            <a:off x="4" y="912448"/>
            <a:ext cx="548641" cy="505095"/>
            <a:chOff x="3940602" y="308034"/>
            <a:chExt cx="2116791" cy="3428999"/>
          </a:xfrm>
        </p:grpSpPr>
        <p:sp>
          <p:nvSpPr>
            <p:cNvPr id="224" name="Google Shape;224;p38"/>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5" name="Google Shape;225;p38"/>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6" name="Google Shape;226;p38"/>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7" name="Google Shape;227;p38"/>
          <p:cNvSpPr/>
          <p:nvPr/>
        </p:nvSpPr>
        <p:spPr>
          <a:xfrm>
            <a:off x="480061" y="460465"/>
            <a:ext cx="8180615" cy="1420587"/>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8" name="Google Shape;228;p38"/>
          <p:cNvSpPr txBox="1"/>
          <p:nvPr>
            <p:ph type="title"/>
          </p:nvPr>
        </p:nvSpPr>
        <p:spPr>
          <a:xfrm>
            <a:off x="782723" y="607424"/>
            <a:ext cx="7629758" cy="11658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Mission </a:t>
            </a:r>
            <a:endParaRPr/>
          </a:p>
        </p:txBody>
      </p:sp>
      <p:cxnSp>
        <p:nvCxnSpPr>
          <p:cNvPr id="229" name="Google Shape;229;p38"/>
          <p:cNvCxnSpPr/>
          <p:nvPr/>
        </p:nvCxnSpPr>
        <p:spPr>
          <a:xfrm rot="10800000">
            <a:off x="628650" y="4863985"/>
            <a:ext cx="7886700" cy="0"/>
          </a:xfrm>
          <a:prstGeom prst="straightConnector1">
            <a:avLst/>
          </a:prstGeom>
          <a:noFill/>
          <a:ln cap="flat" cmpd="sng" w="57150">
            <a:solidFill>
              <a:schemeClr val="accent4"/>
            </a:solidFill>
            <a:prstDash val="solid"/>
            <a:round/>
            <a:headEnd len="sm" w="sm" type="none"/>
            <a:tailEnd len="sm" w="sm" type="none"/>
          </a:ln>
        </p:spPr>
      </p:cxnSp>
      <p:grpSp>
        <p:nvGrpSpPr>
          <p:cNvPr id="230" name="Google Shape;230;p38"/>
          <p:cNvGrpSpPr/>
          <p:nvPr/>
        </p:nvGrpSpPr>
        <p:grpSpPr>
          <a:xfrm>
            <a:off x="679402" y="2540663"/>
            <a:ext cx="7781929" cy="1852377"/>
            <a:chOff x="950" y="370032"/>
            <a:chExt cx="7781929" cy="2469836"/>
          </a:xfrm>
        </p:grpSpPr>
        <p:sp>
          <p:nvSpPr>
            <p:cNvPr id="231" name="Google Shape;231;p38"/>
            <p:cNvSpPr/>
            <p:nvPr/>
          </p:nvSpPr>
          <p:spPr>
            <a:xfrm>
              <a:off x="950" y="370032"/>
              <a:ext cx="3335112" cy="211779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8"/>
            <p:cNvSpPr/>
            <p:nvPr/>
          </p:nvSpPr>
          <p:spPr>
            <a:xfrm>
              <a:off x="371518" y="722072"/>
              <a:ext cx="3335112" cy="211779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txBox="1"/>
            <p:nvPr/>
          </p:nvSpPr>
          <p:spPr>
            <a:xfrm>
              <a:off x="433546" y="784100"/>
              <a:ext cx="3211056" cy="199374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 sz="1600" u="none" cap="none" strike="noStrike">
                  <a:solidFill>
                    <a:schemeClr val="dk1"/>
                  </a:solidFill>
                  <a:latin typeface="Calibri"/>
                  <a:ea typeface="Calibri"/>
                  <a:cs typeface="Calibri"/>
                  <a:sym typeface="Calibri"/>
                </a:rPr>
                <a:t>To provide the public with independent, transparent and respectful review and early resolution processes that determine or resolve the health professions issues under review in an unbiased, timely and cost-effective manner.</a:t>
              </a:r>
              <a:endParaRPr b="0" i="0" sz="1600" u="none" cap="none" strike="noStrike">
                <a:solidFill>
                  <a:schemeClr val="dk1"/>
                </a:solidFill>
                <a:latin typeface="Calibri"/>
                <a:ea typeface="Calibri"/>
                <a:cs typeface="Calibri"/>
                <a:sym typeface="Calibri"/>
              </a:endParaRPr>
            </a:p>
          </p:txBody>
        </p:sp>
        <p:sp>
          <p:nvSpPr>
            <p:cNvPr id="234" name="Google Shape;234;p38"/>
            <p:cNvSpPr/>
            <p:nvPr/>
          </p:nvSpPr>
          <p:spPr>
            <a:xfrm>
              <a:off x="4077199" y="370032"/>
              <a:ext cx="3335112" cy="211779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8"/>
            <p:cNvSpPr/>
            <p:nvPr/>
          </p:nvSpPr>
          <p:spPr>
            <a:xfrm>
              <a:off x="4447767" y="722072"/>
              <a:ext cx="3335112" cy="211779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txBox="1"/>
            <p:nvPr/>
          </p:nvSpPr>
          <p:spPr>
            <a:xfrm>
              <a:off x="4509795" y="784100"/>
              <a:ext cx="3211056" cy="199374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 sz="1600" u="none" cap="none" strike="noStrike">
                  <a:solidFill>
                    <a:schemeClr val="dk1"/>
                  </a:solidFill>
                  <a:latin typeface="Calibri"/>
                  <a:ea typeface="Calibri"/>
                  <a:cs typeface="Calibri"/>
                  <a:sym typeface="Calibri"/>
                </a:rPr>
                <a:t>To evaluate the effectiveness and efficiency of the review and dispute resolution processes of the self-governing colleges and, where warranted, recommend improvements.</a:t>
              </a:r>
              <a:endParaRPr b="0" i="0" sz="1600" u="none" cap="none" strike="noStrike">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p:nvPr/>
        </p:nvSpPr>
        <p:spPr>
          <a:xfrm rot="-5400000">
            <a:off x="600077" y="1118510"/>
            <a:ext cx="2500312" cy="2624327"/>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 name="Google Shape;242;p39"/>
          <p:cNvSpPr txBox="1"/>
          <p:nvPr>
            <p:ph type="title"/>
          </p:nvPr>
        </p:nvSpPr>
        <p:spPr>
          <a:xfrm>
            <a:off x="634366" y="1469078"/>
            <a:ext cx="1971675" cy="191044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2000"/>
              <a:buFont typeface="Calibri"/>
              <a:buNone/>
            </a:pPr>
            <a:r>
              <a:rPr b="1" lang="en" sz="2000">
                <a:solidFill>
                  <a:srgbClr val="FFFFFF"/>
                </a:solidFill>
                <a:latin typeface="Calibri"/>
                <a:ea typeface="Calibri"/>
                <a:cs typeface="Calibri"/>
                <a:sym typeface="Calibri"/>
              </a:rPr>
              <a:t>Modernized Regulatory Framework – Overview of Key Responsibilities</a:t>
            </a:r>
            <a:endParaRPr/>
          </a:p>
        </p:txBody>
      </p:sp>
      <p:pic>
        <p:nvPicPr>
          <p:cNvPr id="243" name="Google Shape;243;p39"/>
          <p:cNvPicPr preferRelativeResize="0"/>
          <p:nvPr/>
        </p:nvPicPr>
        <p:blipFill rotWithShape="1">
          <a:blip r:embed="rId3">
            <a:alphaModFix/>
          </a:blip>
          <a:srcRect b="0" l="0" r="0" t="0"/>
          <a:stretch/>
        </p:blipFill>
        <p:spPr>
          <a:xfrm>
            <a:off x="3151874" y="548640"/>
            <a:ext cx="6135221" cy="417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Who?</a:t>
            </a:r>
            <a:endParaRPr/>
          </a:p>
        </p:txBody>
      </p:sp>
      <p:sp>
        <p:nvSpPr>
          <p:cNvPr id="249" name="Google Shape;249;p40"/>
          <p:cNvSpPr txBox="1"/>
          <p:nvPr>
            <p:ph idx="1" type="body"/>
          </p:nvPr>
        </p:nvSpPr>
        <p:spPr>
          <a:xfrm>
            <a:off x="628651" y="897564"/>
            <a:ext cx="4537213" cy="41044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Who delivers health care and where it is delivered are undergoing continual change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Health care in Canada is provided by a wide variety of health care providers: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Conventional (or mainstream) medical practitioners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Those who practice complementary and alternative medicine</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Informal workers:</a:t>
            </a:r>
            <a:endParaRPr/>
          </a:p>
          <a:p>
            <a:pPr indent="-228600" lvl="2" marL="1143000" rtl="0" algn="l">
              <a:spcBef>
                <a:spcPts val="360"/>
              </a:spcBef>
              <a:spcAft>
                <a:spcPts val="0"/>
              </a:spcAft>
              <a:buClr>
                <a:schemeClr val="dk1"/>
              </a:buClr>
              <a:buSzPts val="1800"/>
              <a:buChar char="•"/>
            </a:pPr>
            <a:r>
              <a:rPr lang="en" sz="1800"/>
              <a:t>Volunteers of community organizations</a:t>
            </a:r>
            <a:endParaRPr/>
          </a:p>
          <a:p>
            <a:pPr indent="-228600" lvl="2" marL="1143000" rtl="0" algn="l">
              <a:spcBef>
                <a:spcPts val="360"/>
              </a:spcBef>
              <a:spcAft>
                <a:spcPts val="0"/>
              </a:spcAft>
              <a:buClr>
                <a:schemeClr val="dk1"/>
              </a:buClr>
              <a:buSzPts val="1800"/>
              <a:buChar char="•"/>
            </a:pPr>
            <a:r>
              <a:rPr lang="en" sz="1800"/>
              <a:t>Friends and family members</a:t>
            </a:r>
            <a:endParaRPr sz="1800"/>
          </a:p>
        </p:txBody>
      </p:sp>
      <p:pic>
        <p:nvPicPr>
          <p:cNvPr descr="Image result for health care providers" id="250" name="Google Shape;250;p40"/>
          <p:cNvPicPr preferRelativeResize="0"/>
          <p:nvPr/>
        </p:nvPicPr>
        <p:blipFill rotWithShape="1">
          <a:blip r:embed="rId3">
            <a:alphaModFix/>
          </a:blip>
          <a:srcRect b="0" l="0" r="0" t="0"/>
          <a:stretch/>
        </p:blipFill>
        <p:spPr>
          <a:xfrm>
            <a:off x="5143500" y="1623060"/>
            <a:ext cx="4000500" cy="209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Where?</a:t>
            </a:r>
            <a:endParaRPr/>
          </a:p>
        </p:txBody>
      </p:sp>
      <p:sp>
        <p:nvSpPr>
          <p:cNvPr id="256" name="Google Shape;256;p41"/>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Practice settings include:</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Hospitals</a:t>
            </a:r>
            <a:endParaRPr/>
          </a:p>
          <a:p>
            <a:pPr indent="-285750" lvl="1" marL="742950" rtl="0" algn="l">
              <a:spcBef>
                <a:spcPts val="360"/>
              </a:spcBef>
              <a:spcAft>
                <a:spcPts val="0"/>
              </a:spcAft>
              <a:buClr>
                <a:schemeClr val="dk1"/>
              </a:buClr>
              <a:buSzPts val="1800"/>
              <a:buChar char="–"/>
            </a:pPr>
            <a:r>
              <a:rPr lang="en" sz="1800"/>
              <a:t>Residential care facilities</a:t>
            </a:r>
            <a:endParaRPr/>
          </a:p>
          <a:p>
            <a:pPr indent="-285750" lvl="1" marL="742950" rtl="0" algn="l">
              <a:spcBef>
                <a:spcPts val="360"/>
              </a:spcBef>
              <a:spcAft>
                <a:spcPts val="0"/>
              </a:spcAft>
              <a:buClr>
                <a:schemeClr val="dk1"/>
              </a:buClr>
              <a:buSzPts val="1800"/>
              <a:buChar char="–"/>
            </a:pPr>
            <a:r>
              <a:rPr lang="en" sz="1800"/>
              <a:t>Rehabilitation centres</a:t>
            </a:r>
            <a:endParaRPr/>
          </a:p>
          <a:p>
            <a:pPr indent="-285750" lvl="1" marL="742950" rtl="0" algn="l">
              <a:spcBef>
                <a:spcPts val="360"/>
              </a:spcBef>
              <a:spcAft>
                <a:spcPts val="0"/>
              </a:spcAft>
              <a:buClr>
                <a:schemeClr val="dk1"/>
              </a:buClr>
              <a:buSzPts val="1800"/>
              <a:buChar char="–"/>
            </a:pPr>
            <a:r>
              <a:rPr lang="en" sz="1800"/>
              <a:t>Community care facilities</a:t>
            </a:r>
            <a:endParaRPr/>
          </a:p>
          <a:p>
            <a:pPr indent="-285750" lvl="1" marL="742950" rtl="0" algn="l">
              <a:spcBef>
                <a:spcPts val="360"/>
              </a:spcBef>
              <a:spcAft>
                <a:spcPts val="0"/>
              </a:spcAft>
              <a:buClr>
                <a:schemeClr val="dk1"/>
              </a:buClr>
              <a:buSzPts val="1800"/>
              <a:buChar char="–"/>
            </a:pPr>
            <a:r>
              <a:rPr lang="en" sz="1800"/>
              <a:t>Hospices</a:t>
            </a:r>
            <a:endParaRPr/>
          </a:p>
          <a:p>
            <a:pPr indent="-285750" lvl="1" marL="742950" rtl="0" algn="l">
              <a:spcBef>
                <a:spcPts val="360"/>
              </a:spcBef>
              <a:spcAft>
                <a:spcPts val="0"/>
              </a:spcAft>
              <a:buClr>
                <a:schemeClr val="dk1"/>
              </a:buClr>
              <a:buSzPts val="1800"/>
              <a:buChar char="–"/>
            </a:pPr>
            <a:r>
              <a:rPr lang="en" sz="1800"/>
              <a:t>A variety of clinics, offices</a:t>
            </a:r>
            <a:endParaRPr/>
          </a:p>
          <a:p>
            <a:pPr indent="-285750" lvl="1" marL="742950" rtl="0" algn="l">
              <a:spcBef>
                <a:spcPts val="360"/>
              </a:spcBef>
              <a:spcAft>
                <a:spcPts val="0"/>
              </a:spcAft>
              <a:buClr>
                <a:schemeClr val="dk1"/>
              </a:buClr>
              <a:buSzPts val="1800"/>
              <a:buChar char="–"/>
            </a:pPr>
            <a:r>
              <a:rPr lang="en" sz="1800"/>
              <a:t>Primary care settings</a:t>
            </a:r>
            <a:endParaRPr/>
          </a:p>
          <a:p>
            <a:pPr indent="-285750" lvl="1" marL="742950" rtl="0" algn="l">
              <a:spcBef>
                <a:spcPts val="360"/>
              </a:spcBef>
              <a:spcAft>
                <a:spcPts val="0"/>
              </a:spcAft>
              <a:buClr>
                <a:schemeClr val="dk1"/>
              </a:buClr>
              <a:buSzPts val="1800"/>
              <a:buChar char="–"/>
            </a:pPr>
            <a:r>
              <a:rPr lang="en" sz="1800"/>
              <a:t>Home</a:t>
            </a:r>
            <a:endParaRPr/>
          </a:p>
          <a:p>
            <a:pPr indent="-285750" lvl="1" marL="742950" rtl="0" algn="l">
              <a:spcBef>
                <a:spcPts val="360"/>
              </a:spcBef>
              <a:spcAft>
                <a:spcPts val="0"/>
              </a:spcAft>
              <a:buClr>
                <a:schemeClr val="dk1"/>
              </a:buClr>
              <a:buSzPts val="1800"/>
              <a:buChar char="–"/>
            </a:pPr>
            <a:r>
              <a:rPr lang="en" sz="1800"/>
              <a:t>Health centres on military bases</a:t>
            </a:r>
            <a:endParaRPr/>
          </a:p>
          <a:p>
            <a:pPr indent="0" lvl="0" marL="0" rtl="0" algn="l">
              <a:spcBef>
                <a:spcPts val="360"/>
              </a:spcBef>
              <a:spcAft>
                <a:spcPts val="0"/>
              </a:spcAft>
              <a:buClr>
                <a:schemeClr val="dk1"/>
              </a:buClr>
              <a:buSzPts val="1800"/>
              <a:buNone/>
            </a:pPr>
            <a:r>
              <a:t/>
            </a:r>
            <a:endParaRPr sz="1800"/>
          </a:p>
        </p:txBody>
      </p:sp>
      <p:pic>
        <p:nvPicPr>
          <p:cNvPr descr="Types of healthcare facilities" id="257" name="Google Shape;257;p41"/>
          <p:cNvPicPr preferRelativeResize="0"/>
          <p:nvPr/>
        </p:nvPicPr>
        <p:blipFill rotWithShape="1">
          <a:blip r:embed="rId3">
            <a:alphaModFix/>
          </a:blip>
          <a:srcRect b="0" l="0" r="0" t="0"/>
          <a:stretch/>
        </p:blipFill>
        <p:spPr>
          <a:xfrm>
            <a:off x="4785360" y="1739695"/>
            <a:ext cx="4137660" cy="21636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The Vancouver Island doctor shortage, explained - Capital Daily" id="262" name="Google Shape;262;p42"/>
          <p:cNvPicPr preferRelativeResize="0"/>
          <p:nvPr/>
        </p:nvPicPr>
        <p:blipFill rotWithShape="1">
          <a:blip r:embed="rId3">
            <a:alphaModFix/>
          </a:blip>
          <a:srcRect b="0" l="0" r="0" t="0"/>
          <a:stretch/>
        </p:blipFill>
        <p:spPr>
          <a:xfrm>
            <a:off x="2000250" y="0"/>
            <a:ext cx="51435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Trends in Health Care Delivery</a:t>
            </a:r>
            <a:endParaRPr b="1" sz="3600"/>
          </a:p>
        </p:txBody>
      </p:sp>
      <p:sp>
        <p:nvSpPr>
          <p:cNvPr id="268" name="Google Shape;268;p43"/>
          <p:cNvSpPr txBox="1"/>
          <p:nvPr>
            <p:ph idx="1" type="body"/>
          </p:nvPr>
        </p:nvSpPr>
        <p:spPr>
          <a:xfrm>
            <a:off x="628650" y="1005576"/>
            <a:ext cx="3440430" cy="38884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In 2019, Statistics Canada reported that 4.5 million Canadians 12 &amp; over, 14.5% of the population, did not have a family physician.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To address the issue, all regions are experimenting with different ways to deliver primary care:</a:t>
            </a:r>
            <a:endParaRPr/>
          </a:p>
          <a:p>
            <a:pPr indent="-285750" lvl="1" marL="742950" rtl="0" algn="l">
              <a:spcBef>
                <a:spcPts val="360"/>
              </a:spcBef>
              <a:spcAft>
                <a:spcPts val="0"/>
              </a:spcAft>
              <a:buClr>
                <a:schemeClr val="dk1"/>
              </a:buClr>
              <a:buSzPts val="1800"/>
              <a:buChar char="–"/>
            </a:pPr>
            <a:r>
              <a:rPr lang="en" sz="1800"/>
              <a:t>Patient’s Medical Home (PMH)</a:t>
            </a:r>
            <a:endParaRPr/>
          </a:p>
          <a:p>
            <a:pPr indent="-285750" lvl="1" marL="742950" rtl="0" algn="l">
              <a:spcBef>
                <a:spcPts val="360"/>
              </a:spcBef>
              <a:spcAft>
                <a:spcPts val="0"/>
              </a:spcAft>
              <a:buClr>
                <a:schemeClr val="dk1"/>
              </a:buClr>
              <a:buSzPts val="1800"/>
              <a:buChar char="–"/>
            </a:pPr>
            <a:r>
              <a:rPr lang="en" sz="1800"/>
              <a:t>Interprofessional collaboration</a:t>
            </a:r>
            <a:endParaRPr/>
          </a:p>
          <a:p>
            <a:pPr indent="-285750" lvl="1" marL="742950" rtl="0" algn="l">
              <a:spcBef>
                <a:spcPts val="360"/>
              </a:spcBef>
              <a:spcAft>
                <a:spcPts val="0"/>
              </a:spcAft>
              <a:buClr>
                <a:schemeClr val="dk1"/>
              </a:buClr>
              <a:buSzPts val="1800"/>
              <a:buChar char="–"/>
            </a:pPr>
            <a:r>
              <a:rPr lang="en" sz="1800"/>
              <a:t>Community-based care</a:t>
            </a:r>
            <a:endParaRPr/>
          </a:p>
          <a:p>
            <a:pPr indent="-285750" lvl="1" marL="742950" rtl="0" algn="l">
              <a:spcBef>
                <a:spcPts val="360"/>
              </a:spcBef>
              <a:spcAft>
                <a:spcPts val="0"/>
              </a:spcAft>
              <a:buClr>
                <a:schemeClr val="dk1"/>
              </a:buClr>
              <a:buSzPts val="1800"/>
              <a:buChar char="–"/>
            </a:pPr>
            <a:r>
              <a:rPr lang="en" sz="1800"/>
              <a:t>Primary Care Networks</a:t>
            </a:r>
            <a:endParaRPr/>
          </a:p>
        </p:txBody>
      </p:sp>
      <p:pic>
        <p:nvPicPr>
          <p:cNvPr descr="Graphical user interface, application&#10;&#10;Description automatically generated" id="269" name="Google Shape;269;p43"/>
          <p:cNvPicPr preferRelativeResize="0"/>
          <p:nvPr/>
        </p:nvPicPr>
        <p:blipFill rotWithShape="1">
          <a:blip r:embed="rId3">
            <a:alphaModFix/>
          </a:blip>
          <a:srcRect b="0" l="0" r="0" t="0"/>
          <a:stretch/>
        </p:blipFill>
        <p:spPr>
          <a:xfrm>
            <a:off x="4730803" y="1470660"/>
            <a:ext cx="4211786" cy="32635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ctrTitle"/>
          </p:nvPr>
        </p:nvSpPr>
        <p:spPr>
          <a:xfrm>
            <a:off x="685800" y="1167595"/>
            <a:ext cx="7772400" cy="118813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
              <a:t>HINF 140</a:t>
            </a:r>
            <a:endParaRPr/>
          </a:p>
        </p:txBody>
      </p:sp>
      <p:sp>
        <p:nvSpPr>
          <p:cNvPr id="136" name="Google Shape;136;p26"/>
          <p:cNvSpPr txBox="1"/>
          <p:nvPr>
            <p:ph idx="1" type="subTitle"/>
          </p:nvPr>
        </p:nvSpPr>
        <p:spPr>
          <a:xfrm>
            <a:off x="1371600" y="2625756"/>
            <a:ext cx="6400800" cy="140415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4400"/>
              <a:buNone/>
            </a:pPr>
            <a:r>
              <a:rPr lang="en" sz="4400"/>
              <a:t>Week 5: </a:t>
            </a:r>
            <a:endParaRPr/>
          </a:p>
          <a:p>
            <a:pPr indent="0" lvl="0" marL="0" rtl="0" algn="ctr">
              <a:spcBef>
                <a:spcPts val="880"/>
              </a:spcBef>
              <a:spcAft>
                <a:spcPts val="0"/>
              </a:spcAft>
              <a:buClr>
                <a:srgbClr val="888888"/>
              </a:buClr>
              <a:buSzPts val="4400"/>
              <a:buNone/>
            </a:pPr>
            <a:r>
              <a:rPr lang="en" sz="4400"/>
              <a:t>Presentation 5B</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Trends in health care delivery</a:t>
            </a:r>
            <a:endParaRPr sz="2400"/>
          </a:p>
        </p:txBody>
      </p:sp>
      <p:sp>
        <p:nvSpPr>
          <p:cNvPr id="275" name="Google Shape;275;p44"/>
          <p:cNvSpPr txBox="1"/>
          <p:nvPr>
            <p:ph idx="1" type="body"/>
          </p:nvPr>
        </p:nvSpPr>
        <p:spPr>
          <a:xfrm>
            <a:off x="467544" y="843558"/>
            <a:ext cx="8229600" cy="4212468"/>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Gender</a:t>
            </a:r>
            <a:r>
              <a:rPr lang="en" sz="1800"/>
              <a:t>: 2019 data indicate that significantly more males (17.4%) than females (11.7%) reported they were without a regular health care provider.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Age group trends</a:t>
            </a:r>
            <a:r>
              <a:rPr lang="en" sz="1800"/>
              <a:t>: Compared to all age groups, those aged 18 to 34 were most likely to be without a regular health care provider. Canadians aged 65 and older were the least likely to be without a provider.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Provincial variation</a:t>
            </a:r>
            <a:r>
              <a:rPr lang="en" sz="1800"/>
              <a:t>: Compared to the national average (14.5%), Quebec (21.5%), Saskatchewan (17.2%) and British Columbia (17.7%) all had a higher proportion of residents without a regular health care provider. New Brunswick (10.2%) and Ontario (9.4%) both had a lower proportion of residents who did not have a regular health care provider, and all other provinces had a rate that was similar to the national average.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The most common reasons given for not having a provider</a:t>
            </a:r>
            <a:r>
              <a:rPr lang="en" sz="1800"/>
              <a:t>:  </a:t>
            </a:r>
            <a:r>
              <a:rPr lang="en" sz="1800">
                <a:solidFill>
                  <a:srgbClr val="000000"/>
                </a:solidFill>
                <a:latin typeface="Times New Roman"/>
                <a:ea typeface="Times New Roman"/>
                <a:cs typeface="Times New Roman"/>
                <a:sym typeface="Times New Roman"/>
              </a:rPr>
              <a:t>No one available in the area or no one in the area was taking new patients; Felt they did not need one but had a usual place of care, or have not tried to find one; Had one who left or retired.</a:t>
            </a:r>
            <a:endParaRPr sz="1800"/>
          </a:p>
          <a:p>
            <a:pPr indent="0" lvl="0" marL="0" rtl="0" algn="l">
              <a:spcBef>
                <a:spcPts val="360"/>
              </a:spcBef>
              <a:spcAft>
                <a:spcPts val="0"/>
              </a:spcAft>
              <a:buClr>
                <a:schemeClr val="dk1"/>
              </a:buClr>
              <a:buSzPts val="1800"/>
              <a:buNone/>
            </a:pPr>
            <a:r>
              <a:t/>
            </a:r>
            <a:endParaRPr sz="1800"/>
          </a:p>
          <a:p>
            <a:pPr indent="0" lvl="0" marL="0" rtl="0" algn="ctr">
              <a:spcBef>
                <a:spcPts val="280"/>
              </a:spcBef>
              <a:spcAft>
                <a:spcPts val="0"/>
              </a:spcAft>
              <a:buClr>
                <a:schemeClr val="dk1"/>
              </a:buClr>
              <a:buSzPts val="1400"/>
              <a:buNone/>
            </a:pPr>
            <a:r>
              <a:rPr lang="en" sz="1400" u="sng">
                <a:solidFill>
                  <a:schemeClr val="hlink"/>
                </a:solidFill>
                <a:hlinkClick r:id="rId3"/>
              </a:rPr>
              <a:t>Primary health care providers, 2019 (statcan.gc.ca)</a:t>
            </a:r>
            <a:endParaRPr sz="14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BC Primary Care Network </a:t>
            </a:r>
            <a:endParaRPr/>
          </a:p>
        </p:txBody>
      </p:sp>
      <p:sp>
        <p:nvSpPr>
          <p:cNvPr id="281" name="Google Shape;281;p45"/>
          <p:cNvSpPr txBox="1"/>
          <p:nvPr>
            <p:ph idx="1" type="body"/>
          </p:nvPr>
        </p:nvSpPr>
        <p:spPr>
          <a:xfrm>
            <a:off x="628650" y="1369219"/>
            <a:ext cx="4064374" cy="3263504"/>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
              <a:t>Who is part of the team </a:t>
            </a:r>
            <a:endParaRPr/>
          </a:p>
          <a:p>
            <a:pPr indent="-285750" lvl="1" marL="742950" rtl="0" algn="l">
              <a:spcBef>
                <a:spcPts val="392"/>
              </a:spcBef>
              <a:spcAft>
                <a:spcPts val="0"/>
              </a:spcAft>
              <a:buClr>
                <a:schemeClr val="dk1"/>
              </a:buClr>
              <a:buSzPct val="100000"/>
              <a:buChar char="–"/>
            </a:pPr>
            <a:r>
              <a:rPr b="1" lang="en"/>
              <a:t>Family Practitioners</a:t>
            </a:r>
            <a:endParaRPr/>
          </a:p>
          <a:p>
            <a:pPr indent="-285750" lvl="1" marL="742950" rtl="0" algn="l">
              <a:spcBef>
                <a:spcPts val="392"/>
              </a:spcBef>
              <a:spcAft>
                <a:spcPts val="0"/>
              </a:spcAft>
              <a:buClr>
                <a:schemeClr val="dk1"/>
              </a:buClr>
              <a:buSzPct val="100000"/>
              <a:buChar char="–"/>
            </a:pPr>
            <a:r>
              <a:rPr b="1" lang="en"/>
              <a:t>Nurse Practitioners</a:t>
            </a:r>
            <a:endParaRPr/>
          </a:p>
          <a:p>
            <a:pPr indent="-285750" lvl="1" marL="742950" rtl="0" algn="l">
              <a:spcBef>
                <a:spcPts val="392"/>
              </a:spcBef>
              <a:spcAft>
                <a:spcPts val="0"/>
              </a:spcAft>
              <a:buClr>
                <a:schemeClr val="dk1"/>
              </a:buClr>
              <a:buSzPct val="100000"/>
              <a:buChar char="–"/>
            </a:pPr>
            <a:r>
              <a:rPr b="1" lang="en"/>
              <a:t>Registered Nurses</a:t>
            </a:r>
            <a:endParaRPr/>
          </a:p>
          <a:p>
            <a:pPr indent="-285750" lvl="1" marL="742950" rtl="0" algn="l">
              <a:spcBef>
                <a:spcPts val="392"/>
              </a:spcBef>
              <a:spcAft>
                <a:spcPts val="0"/>
              </a:spcAft>
              <a:buClr>
                <a:schemeClr val="dk1"/>
              </a:buClr>
              <a:buSzPct val="100000"/>
              <a:buChar char="–"/>
            </a:pPr>
            <a:r>
              <a:rPr b="1" lang="en"/>
              <a:t>Physiotherapists</a:t>
            </a:r>
            <a:endParaRPr/>
          </a:p>
          <a:p>
            <a:pPr indent="-285750" lvl="1" marL="742950" rtl="0" algn="l">
              <a:spcBef>
                <a:spcPts val="392"/>
              </a:spcBef>
              <a:spcAft>
                <a:spcPts val="0"/>
              </a:spcAft>
              <a:buClr>
                <a:schemeClr val="dk1"/>
              </a:buClr>
              <a:buSzPct val="100000"/>
              <a:buChar char="–"/>
            </a:pPr>
            <a:r>
              <a:rPr b="1" lang="en"/>
              <a:t>Clinical Pharmacists</a:t>
            </a:r>
            <a:endParaRPr/>
          </a:p>
          <a:p>
            <a:pPr indent="-285750" lvl="1" marL="742950" rtl="0" algn="l">
              <a:spcBef>
                <a:spcPts val="392"/>
              </a:spcBef>
              <a:spcAft>
                <a:spcPts val="0"/>
              </a:spcAft>
              <a:buClr>
                <a:schemeClr val="dk1"/>
              </a:buClr>
              <a:buSzPct val="100000"/>
              <a:buChar char="–"/>
            </a:pPr>
            <a:r>
              <a:rPr b="1" lang="en"/>
              <a:t>Occupational Therapists</a:t>
            </a:r>
            <a:endParaRPr/>
          </a:p>
          <a:p>
            <a:pPr indent="-285750" lvl="1" marL="742950" rtl="0" algn="l">
              <a:spcBef>
                <a:spcPts val="392"/>
              </a:spcBef>
              <a:spcAft>
                <a:spcPts val="0"/>
              </a:spcAft>
              <a:buClr>
                <a:schemeClr val="dk1"/>
              </a:buClr>
              <a:buSzPct val="100000"/>
              <a:buChar char="–"/>
            </a:pPr>
            <a:r>
              <a:rPr b="1" lang="en"/>
              <a:t>Medical Lab Technologists</a:t>
            </a:r>
            <a:endParaRPr/>
          </a:p>
          <a:p>
            <a:pPr indent="-285750" lvl="1" marL="742950" rtl="0" algn="l">
              <a:spcBef>
                <a:spcPts val="392"/>
              </a:spcBef>
              <a:spcAft>
                <a:spcPts val="0"/>
              </a:spcAft>
              <a:buClr>
                <a:schemeClr val="dk1"/>
              </a:buClr>
              <a:buSzPct val="100000"/>
              <a:buChar char="–"/>
            </a:pPr>
            <a:r>
              <a:rPr b="1" lang="en"/>
              <a:t>MRI Technologists</a:t>
            </a:r>
            <a:endParaRPr/>
          </a:p>
          <a:p>
            <a:pPr indent="-285750" lvl="1" marL="742950" rtl="0" algn="l">
              <a:spcBef>
                <a:spcPts val="392"/>
              </a:spcBef>
              <a:spcAft>
                <a:spcPts val="0"/>
              </a:spcAft>
              <a:buClr>
                <a:schemeClr val="dk1"/>
              </a:buClr>
              <a:buSzPct val="100000"/>
              <a:buChar char="–"/>
            </a:pPr>
            <a:r>
              <a:rPr b="1" lang="en"/>
              <a:t>Social Workers</a:t>
            </a:r>
            <a:endParaRPr/>
          </a:p>
          <a:p>
            <a:pPr indent="-285750" lvl="1" marL="742950" rtl="0" algn="l">
              <a:spcBef>
                <a:spcPts val="392"/>
              </a:spcBef>
              <a:spcAft>
                <a:spcPts val="0"/>
              </a:spcAft>
              <a:buClr>
                <a:schemeClr val="dk1"/>
              </a:buClr>
              <a:buSzPct val="100000"/>
              <a:buChar char="–"/>
            </a:pPr>
            <a:r>
              <a:rPr b="1" lang="en"/>
              <a:t>Registered Dieticians</a:t>
            </a:r>
            <a:endParaRPr/>
          </a:p>
          <a:p>
            <a:pPr indent="-285750" lvl="1" marL="742950" rtl="0" algn="l">
              <a:spcBef>
                <a:spcPts val="392"/>
              </a:spcBef>
              <a:spcAft>
                <a:spcPts val="0"/>
              </a:spcAft>
              <a:buClr>
                <a:schemeClr val="dk1"/>
              </a:buClr>
              <a:buSzPct val="100000"/>
              <a:buChar char="–"/>
            </a:pPr>
            <a:r>
              <a:rPr b="1" lang="en"/>
              <a:t>First Nation resources and Traditional Healers</a:t>
            </a:r>
            <a:endParaRPr/>
          </a:p>
          <a:p>
            <a:pPr indent="-200660" lvl="0" marL="342900" rtl="0" algn="l">
              <a:spcBef>
                <a:spcPts val="448"/>
              </a:spcBef>
              <a:spcAft>
                <a:spcPts val="0"/>
              </a:spcAft>
              <a:buClr>
                <a:schemeClr val="dk1"/>
              </a:buClr>
              <a:buSzPct val="100000"/>
              <a:buNone/>
            </a:pPr>
            <a:r>
              <a:t/>
            </a:r>
            <a:endParaRPr/>
          </a:p>
        </p:txBody>
      </p:sp>
      <p:pic>
        <p:nvPicPr>
          <p:cNvPr descr="Map&#10;&#10;Description automatically generated" id="282" name="Google Shape;282;p45"/>
          <p:cNvPicPr preferRelativeResize="0"/>
          <p:nvPr/>
        </p:nvPicPr>
        <p:blipFill rotWithShape="1">
          <a:blip r:embed="rId3">
            <a:alphaModFix/>
          </a:blip>
          <a:srcRect b="0" l="0" r="0" t="0"/>
          <a:stretch/>
        </p:blipFill>
        <p:spPr>
          <a:xfrm>
            <a:off x="4855440" y="1268016"/>
            <a:ext cx="4110928" cy="31699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Categories of Health Care Providers</a:t>
            </a:r>
            <a:endParaRPr b="1" sz="3600"/>
          </a:p>
        </p:txBody>
      </p:sp>
      <p:sp>
        <p:nvSpPr>
          <p:cNvPr id="288" name="Google Shape;288;p46"/>
          <p:cNvSpPr txBox="1"/>
          <p:nvPr>
            <p:ph idx="1" type="body"/>
          </p:nvPr>
        </p:nvSpPr>
        <p:spPr>
          <a:xfrm>
            <a:off x="628650" y="1369219"/>
            <a:ext cx="4514850"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Font typeface="Noto Sans Symbols"/>
              <a:buChar char="❖"/>
            </a:pPr>
            <a:r>
              <a:rPr b="1" i="1" lang="en" sz="1800"/>
              <a:t>Conventional</a:t>
            </a:r>
            <a:r>
              <a:rPr lang="en" sz="1800"/>
              <a:t> health care providers include:</a:t>
            </a:r>
            <a:endParaRPr/>
          </a:p>
          <a:p>
            <a:pPr indent="-285750" lvl="1" marL="742950" rtl="0" algn="l">
              <a:spcBef>
                <a:spcPts val="360"/>
              </a:spcBef>
              <a:spcAft>
                <a:spcPts val="0"/>
              </a:spcAft>
              <a:buClr>
                <a:schemeClr val="dk1"/>
              </a:buClr>
              <a:buSzPts val="1800"/>
              <a:buChar char="–"/>
            </a:pPr>
            <a:r>
              <a:rPr lang="en" sz="1800"/>
              <a:t>Physicians, nurse practitioners, midwives, nurses, dentists</a:t>
            </a:r>
            <a:endParaRPr/>
          </a:p>
          <a:p>
            <a:pPr indent="0" lvl="1" marL="457200" rtl="0" algn="l">
              <a:spcBef>
                <a:spcPts val="360"/>
              </a:spcBef>
              <a:spcAft>
                <a:spcPts val="0"/>
              </a:spcAft>
              <a:buClr>
                <a:schemeClr val="dk1"/>
              </a:buClr>
              <a:buSzPts val="1800"/>
              <a:buNone/>
            </a:pPr>
            <a:r>
              <a:t/>
            </a:r>
            <a:endParaRPr b="1" sz="1800"/>
          </a:p>
          <a:p>
            <a:pPr indent="-457200" lvl="1" marL="457200" rtl="0" algn="l">
              <a:spcBef>
                <a:spcPts val="360"/>
              </a:spcBef>
              <a:spcAft>
                <a:spcPts val="0"/>
              </a:spcAft>
              <a:buClr>
                <a:schemeClr val="dk1"/>
              </a:buClr>
              <a:buSzPts val="1080"/>
              <a:buFont typeface="Noto Sans Symbols"/>
              <a:buChar char="❖"/>
            </a:pPr>
            <a:r>
              <a:rPr b="1" i="1" lang="en" sz="1800"/>
              <a:t>Allied</a:t>
            </a:r>
            <a:r>
              <a:rPr b="1" lang="en" sz="1800"/>
              <a:t> </a:t>
            </a:r>
            <a:r>
              <a:rPr lang="en" sz="1800"/>
              <a:t>health professionals include</a:t>
            </a:r>
            <a:endParaRPr/>
          </a:p>
          <a:p>
            <a:pPr indent="-285750" lvl="1" marL="742950" rtl="0" algn="l">
              <a:spcBef>
                <a:spcPts val="360"/>
              </a:spcBef>
              <a:spcAft>
                <a:spcPts val="0"/>
              </a:spcAft>
              <a:buClr>
                <a:schemeClr val="dk1"/>
              </a:buClr>
              <a:buSzPts val="1800"/>
              <a:buChar char="–"/>
            </a:pPr>
            <a:r>
              <a:rPr lang="en" sz="1800"/>
              <a:t>Dental hygienists, dietitians, optometrists, psychologists</a:t>
            </a:r>
            <a:endParaRPr/>
          </a:p>
          <a:p>
            <a:pPr indent="0" lvl="1" marL="457200" rtl="0" algn="l">
              <a:spcBef>
                <a:spcPts val="360"/>
              </a:spcBef>
              <a:spcAft>
                <a:spcPts val="0"/>
              </a:spcAft>
              <a:buClr>
                <a:schemeClr val="dk1"/>
              </a:buClr>
              <a:buSzPts val="1800"/>
              <a:buNone/>
            </a:pPr>
            <a:r>
              <a:t/>
            </a:r>
            <a:endParaRPr sz="1800"/>
          </a:p>
          <a:p>
            <a:pPr indent="-457200" lvl="1" marL="457200" rtl="0" algn="l">
              <a:spcBef>
                <a:spcPts val="360"/>
              </a:spcBef>
              <a:spcAft>
                <a:spcPts val="0"/>
              </a:spcAft>
              <a:buClr>
                <a:schemeClr val="dk1"/>
              </a:buClr>
              <a:buSzPts val="1080"/>
              <a:buFont typeface="Noto Sans Symbols"/>
              <a:buChar char="❖"/>
            </a:pPr>
            <a:r>
              <a:rPr b="1" i="1" lang="en" sz="1800"/>
              <a:t>Complementary and alternative </a:t>
            </a:r>
            <a:r>
              <a:rPr lang="en" sz="1800"/>
              <a:t>practitioners</a:t>
            </a:r>
            <a:r>
              <a:rPr b="1" lang="en" sz="1800"/>
              <a:t> </a:t>
            </a:r>
            <a:r>
              <a:rPr lang="en" sz="1800"/>
              <a:t>include:</a:t>
            </a:r>
            <a:endParaRPr/>
          </a:p>
          <a:p>
            <a:pPr indent="-285750" lvl="1" marL="742950" rtl="0" algn="l">
              <a:spcBef>
                <a:spcPts val="360"/>
              </a:spcBef>
              <a:spcAft>
                <a:spcPts val="0"/>
              </a:spcAft>
              <a:buClr>
                <a:schemeClr val="dk1"/>
              </a:buClr>
              <a:buSzPts val="1800"/>
              <a:buChar char="–"/>
            </a:pPr>
            <a:r>
              <a:rPr lang="en" sz="1800"/>
              <a:t>Indigenous healers, naturopathic doctors, massage therapists</a:t>
            </a:r>
            <a:endParaRPr i="1" sz="1800"/>
          </a:p>
          <a:p>
            <a:pPr indent="0" lvl="0" marL="0" rtl="0" algn="l">
              <a:spcBef>
                <a:spcPts val="360"/>
              </a:spcBef>
              <a:spcAft>
                <a:spcPts val="0"/>
              </a:spcAft>
              <a:buClr>
                <a:schemeClr val="dk1"/>
              </a:buClr>
              <a:buSzPts val="1800"/>
              <a:buNone/>
            </a:pPr>
            <a:r>
              <a:t/>
            </a:r>
            <a:endParaRPr sz="1800"/>
          </a:p>
        </p:txBody>
      </p:sp>
      <p:pic>
        <p:nvPicPr>
          <p:cNvPr descr="A group of people posing for a photo&#10;&#10;Description automatically generated" id="289" name="Google Shape;289;p46"/>
          <p:cNvPicPr preferRelativeResize="0"/>
          <p:nvPr/>
        </p:nvPicPr>
        <p:blipFill rotWithShape="1">
          <a:blip r:embed="rId3">
            <a:alphaModFix/>
          </a:blip>
          <a:srcRect b="0" l="0" r="0" t="0"/>
          <a:stretch/>
        </p:blipFill>
        <p:spPr>
          <a:xfrm>
            <a:off x="5273131" y="1972628"/>
            <a:ext cx="3735615" cy="244697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Conventional Medicine</a:t>
            </a:r>
            <a:endParaRPr b="1" sz="3600"/>
          </a:p>
        </p:txBody>
      </p:sp>
      <p:sp>
        <p:nvSpPr>
          <p:cNvPr id="295" name="Google Shape;295;p47"/>
          <p:cNvSpPr txBox="1"/>
          <p:nvPr>
            <p:ph idx="1" type="body"/>
          </p:nvPr>
        </p:nvSpPr>
        <p:spPr>
          <a:xfrm>
            <a:off x="628651" y="1369219"/>
            <a:ext cx="4022863"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Conventional medicine is frequently referred to as </a:t>
            </a:r>
            <a:r>
              <a:rPr i="1" lang="en" sz="1800"/>
              <a:t>orthodox, mainstream</a:t>
            </a:r>
            <a:r>
              <a:rPr lang="en" sz="1800"/>
              <a:t>, </a:t>
            </a:r>
            <a:r>
              <a:rPr i="1" lang="en" sz="1800"/>
              <a:t>traditional</a:t>
            </a:r>
            <a:r>
              <a:rPr lang="en" sz="1800"/>
              <a:t>, or </a:t>
            </a:r>
            <a:r>
              <a:rPr i="1" lang="en" sz="1800"/>
              <a:t>Western</a:t>
            </a:r>
            <a:r>
              <a:rPr lang="en" sz="1800"/>
              <a:t> medicine.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Conventional health care</a:t>
            </a:r>
            <a:r>
              <a:rPr lang="en" sz="1800">
                <a:solidFill>
                  <a:srgbClr val="FF0000"/>
                </a:solidFill>
              </a:rPr>
              <a:t> </a:t>
            </a:r>
            <a:r>
              <a:rPr lang="en" sz="1800"/>
              <a:t>practitioners</a:t>
            </a:r>
            <a:r>
              <a:rPr i="1" lang="en" sz="1800"/>
              <a:t> </a:t>
            </a:r>
            <a:r>
              <a:rPr lang="en" sz="1800"/>
              <a:t>diagnose health problems; treat pre-diagnosed health problems; and render technical, therapeutic, or supportive care with scientifically proven therapies, medication, and surgery.</a:t>
            </a:r>
            <a:endParaRPr sz="1800"/>
          </a:p>
          <a:p>
            <a:pPr indent="0" lvl="0" marL="0" rtl="0" algn="l">
              <a:spcBef>
                <a:spcPts val="360"/>
              </a:spcBef>
              <a:spcAft>
                <a:spcPts val="0"/>
              </a:spcAft>
              <a:buClr>
                <a:schemeClr val="dk1"/>
              </a:buClr>
              <a:buSzPts val="1800"/>
              <a:buNone/>
            </a:pPr>
            <a:r>
              <a:t/>
            </a:r>
            <a:endParaRPr sz="1800"/>
          </a:p>
        </p:txBody>
      </p:sp>
      <p:pic>
        <p:nvPicPr>
          <p:cNvPr descr="Image result for diagnosis" id="296" name="Google Shape;296;p47"/>
          <p:cNvPicPr preferRelativeResize="0"/>
          <p:nvPr/>
        </p:nvPicPr>
        <p:blipFill rotWithShape="1">
          <a:blip r:embed="rId3">
            <a:alphaModFix/>
          </a:blip>
          <a:srcRect b="0" l="0" r="0" t="0"/>
          <a:stretch/>
        </p:blipFill>
        <p:spPr>
          <a:xfrm>
            <a:off x="5013961" y="1509714"/>
            <a:ext cx="3618548" cy="24079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b="1" lang="en" sz="3600"/>
              <a:t>Complementary and Alternative Medicine (CAM)</a:t>
            </a:r>
            <a:endParaRPr b="1" sz="3600"/>
          </a:p>
        </p:txBody>
      </p:sp>
      <p:sp>
        <p:nvSpPr>
          <p:cNvPr id="302" name="Google Shape;302;p48"/>
          <p:cNvSpPr txBox="1"/>
          <p:nvPr>
            <p:ph idx="1" type="body"/>
          </p:nvPr>
        </p:nvSpPr>
        <p:spPr>
          <a:xfrm>
            <a:off x="628651" y="1369219"/>
            <a:ext cx="5379554" cy="3263504"/>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b="1" i="1" lang="en" sz="1800"/>
              <a:t>Complementary medicine </a:t>
            </a:r>
            <a:r>
              <a:rPr b="1" lang="en" sz="1800"/>
              <a:t>supports conventional medicine</a:t>
            </a:r>
            <a:r>
              <a:rPr lang="en" sz="1800"/>
              <a:t>, whereas </a:t>
            </a:r>
            <a:r>
              <a:rPr b="1" i="1" lang="en" sz="1800"/>
              <a:t>alternative medicine </a:t>
            </a:r>
            <a:r>
              <a:rPr b="1" lang="en" sz="1800"/>
              <a:t>provides another option </a:t>
            </a:r>
            <a:r>
              <a:rPr lang="en" sz="1800"/>
              <a:t>to conventional medicine.</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 sz="1800"/>
              <a:t>What is considered alternative and what is considered complementary is somewhat</a:t>
            </a:r>
            <a:r>
              <a:rPr i="1" lang="en" sz="1800"/>
              <a:t> </a:t>
            </a:r>
            <a:r>
              <a:rPr lang="en" sz="1800"/>
              <a:t>fluid and subjective.</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 sz="1800"/>
              <a:t>What is considered standard treatment in one country or even in one province or territory may not be in another.</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 sz="1800"/>
              <a:t>Most CAM therapies are not covered by provincial and territorial insurance plans.</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alternative medicine" id="303" name="Google Shape;303;p48"/>
          <p:cNvPicPr preferRelativeResize="0"/>
          <p:nvPr/>
        </p:nvPicPr>
        <p:blipFill rotWithShape="1">
          <a:blip r:embed="rId3">
            <a:alphaModFix/>
          </a:blip>
          <a:srcRect b="0" l="0" r="0" t="0"/>
          <a:stretch/>
        </p:blipFill>
        <p:spPr>
          <a:xfrm>
            <a:off x="6147550" y="1539240"/>
            <a:ext cx="2924061" cy="19507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b="1" lang="en" sz="3600"/>
              <a:t>Alternative Medicine</a:t>
            </a:r>
            <a:endParaRPr b="1" sz="3600"/>
          </a:p>
        </p:txBody>
      </p:sp>
      <p:sp>
        <p:nvSpPr>
          <p:cNvPr id="309" name="Google Shape;309;p49"/>
          <p:cNvSpPr txBox="1"/>
          <p:nvPr>
            <p:ph idx="1" type="body"/>
          </p:nvPr>
        </p:nvSpPr>
        <p:spPr>
          <a:xfrm>
            <a:off x="457200" y="789552"/>
            <a:ext cx="8229600" cy="41044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Critics of alternative medicine believe that treatments should be scientifically proven before they are used </a:t>
            </a:r>
            <a:r>
              <a:rPr lang="en" sz="1800"/>
              <a:t>(also called an evidence-informed or evidence-based approach).</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A significant number of Canadians use CAM at some point in their lives</a:t>
            </a:r>
            <a:r>
              <a:rPr lang="en" sz="1800"/>
              <a:t>. This may be due to many factors, including:</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 disillusionment with conventional treatment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difficulty getting appointments with their doctor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cultural influences and belief systems that contradict mainstream medicine</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information available on the Internet</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many more people are actively participating in their own health care and treatment options.</a:t>
            </a:r>
            <a:endParaRPr/>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457200" y="87474"/>
            <a:ext cx="8229600" cy="81009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 sz="3200"/>
              <a:t>Chiropractic: </a:t>
            </a:r>
            <a:br>
              <a:rPr b="1" lang="en" sz="3200"/>
            </a:br>
            <a:r>
              <a:rPr b="1" lang="en" sz="3200"/>
              <a:t>Conventional, Complementary, or Alternative?</a:t>
            </a:r>
            <a:endParaRPr b="1" sz="3200"/>
          </a:p>
        </p:txBody>
      </p:sp>
      <p:sp>
        <p:nvSpPr>
          <p:cNvPr id="315" name="Google Shape;315;p50"/>
          <p:cNvSpPr txBox="1"/>
          <p:nvPr>
            <p:ph idx="1" type="body"/>
          </p:nvPr>
        </p:nvSpPr>
        <p:spPr>
          <a:xfrm>
            <a:off x="628651" y="1113588"/>
            <a:ext cx="4827270" cy="383442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Chiropractors (doctors of chiropractic medicine) </a:t>
            </a:r>
            <a:endParaRPr sz="1600"/>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Diagnose and treat a wide range of conditions that deal primarily with disorders of the spine, pelvis, extremities, and joints, and the resulting effects on the central nervous system</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Take a holistic approach to patient care</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Use various noninvasive therapies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Chiropractic medicine is still considered by many to be on the cusp of alternative medicine.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relationship between chiropractors and physicians is variable.</a:t>
            </a:r>
            <a:endParaRPr sz="1600"/>
          </a:p>
          <a:p>
            <a:pPr indent="-177800" lvl="0" marL="342900" rtl="0" algn="l">
              <a:spcBef>
                <a:spcPts val="520"/>
              </a:spcBef>
              <a:spcAft>
                <a:spcPts val="0"/>
              </a:spcAft>
              <a:buClr>
                <a:schemeClr val="dk1"/>
              </a:buClr>
              <a:buSzPts val="2600"/>
              <a:buNone/>
            </a:pPr>
            <a:r>
              <a:t/>
            </a:r>
            <a:endParaRPr sz="2600"/>
          </a:p>
        </p:txBody>
      </p:sp>
      <p:pic>
        <p:nvPicPr>
          <p:cNvPr descr="Image result for chiropractic" id="316" name="Google Shape;316;p50"/>
          <p:cNvPicPr preferRelativeResize="0"/>
          <p:nvPr/>
        </p:nvPicPr>
        <p:blipFill rotWithShape="1">
          <a:blip r:embed="rId3">
            <a:alphaModFix/>
          </a:blip>
          <a:srcRect b="0" l="0" r="0" t="0"/>
          <a:stretch/>
        </p:blipFill>
        <p:spPr>
          <a:xfrm>
            <a:off x="6161724" y="2247900"/>
            <a:ext cx="1936433" cy="163068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1"/>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Physicians </a:t>
            </a:r>
            <a:endParaRPr b="1" sz="3600"/>
          </a:p>
        </p:txBody>
      </p:sp>
      <p:sp>
        <p:nvSpPr>
          <p:cNvPr id="322" name="Google Shape;322;p51"/>
          <p:cNvSpPr txBox="1"/>
          <p:nvPr>
            <p:ph idx="1" type="body"/>
          </p:nvPr>
        </p:nvSpPr>
        <p:spPr>
          <a:xfrm>
            <a:off x="628651" y="1059582"/>
            <a:ext cx="4619211" cy="3780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900"/>
              <a:buNone/>
            </a:pPr>
            <a:r>
              <a:t/>
            </a:r>
            <a:endParaRPr sz="1900"/>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 sz="1900"/>
              <a:t>Would-be physicians must complete 2 to 4 years of undergraduate work and then write the Medical College Admission Test (MCAT) before applying for placement in one of Canada’s medical schools.</a:t>
            </a:r>
            <a:endParaRPr/>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 sz="1900"/>
              <a:t>Medical school consists of 3 to 4 years of study, followed by a residency in the person’s area of specialty. </a:t>
            </a:r>
            <a:endParaRPr/>
          </a:p>
          <a:p>
            <a:pPr indent="0" lvl="0" marL="0" rtl="0" algn="l">
              <a:spcBef>
                <a:spcPts val="360"/>
              </a:spcBef>
              <a:spcAft>
                <a:spcPts val="0"/>
              </a:spcAft>
              <a:buClr>
                <a:schemeClr val="dk1"/>
              </a:buClr>
              <a:buSzPts val="1800"/>
              <a:buNone/>
            </a:pPr>
            <a:r>
              <a:t/>
            </a:r>
            <a:endParaRPr sz="1800"/>
          </a:p>
        </p:txBody>
      </p:sp>
      <p:pic>
        <p:nvPicPr>
          <p:cNvPr descr="Image result for physicians" id="323" name="Google Shape;323;p51"/>
          <p:cNvPicPr preferRelativeResize="0"/>
          <p:nvPr/>
        </p:nvPicPr>
        <p:blipFill rotWithShape="1">
          <a:blip r:embed="rId3">
            <a:alphaModFix/>
          </a:blip>
          <a:srcRect b="0" l="0" r="0" t="0"/>
          <a:stretch/>
        </p:blipFill>
        <p:spPr>
          <a:xfrm>
            <a:off x="5398658" y="1999536"/>
            <a:ext cx="3649140" cy="21152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Select Physician Specialties in Canada </a:t>
            </a:r>
            <a:endParaRPr b="1" sz="3600"/>
          </a:p>
        </p:txBody>
      </p:sp>
      <p:sp>
        <p:nvSpPr>
          <p:cNvPr id="329" name="Google Shape;329;p52"/>
          <p:cNvSpPr txBox="1"/>
          <p:nvPr>
            <p:ph idx="1" type="body"/>
          </p:nvPr>
        </p:nvSpPr>
        <p:spPr>
          <a:xfrm>
            <a:off x="628650" y="1369219"/>
            <a:ext cx="3478696" cy="3263504"/>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dk1"/>
              </a:buClr>
              <a:buSzPct val="100000"/>
              <a:buChar char="•"/>
            </a:pPr>
            <a:r>
              <a:rPr lang="en"/>
              <a:t>Family Physicians</a:t>
            </a:r>
            <a:endParaRPr/>
          </a:p>
          <a:p>
            <a:pPr indent="-342900" lvl="0" marL="342900" rtl="0" algn="l">
              <a:spcBef>
                <a:spcPts val="352"/>
              </a:spcBef>
              <a:spcAft>
                <a:spcPts val="0"/>
              </a:spcAft>
              <a:buClr>
                <a:schemeClr val="dk1"/>
              </a:buClr>
              <a:buSzPct val="100000"/>
              <a:buChar char="•"/>
            </a:pPr>
            <a:r>
              <a:rPr lang="en"/>
              <a:t>Emergentologists</a:t>
            </a:r>
            <a:endParaRPr/>
          </a:p>
          <a:p>
            <a:pPr indent="-342900" lvl="0" marL="342900" rtl="0" algn="l">
              <a:spcBef>
                <a:spcPts val="352"/>
              </a:spcBef>
              <a:spcAft>
                <a:spcPts val="0"/>
              </a:spcAft>
              <a:buClr>
                <a:schemeClr val="dk1"/>
              </a:buClr>
              <a:buSzPct val="100000"/>
              <a:buChar char="•"/>
            </a:pPr>
            <a:r>
              <a:rPr lang="en"/>
              <a:t>Geriatricians</a:t>
            </a:r>
            <a:endParaRPr/>
          </a:p>
          <a:p>
            <a:pPr indent="-342900" lvl="0" marL="342900" rtl="0" algn="l">
              <a:spcBef>
                <a:spcPts val="352"/>
              </a:spcBef>
              <a:spcAft>
                <a:spcPts val="0"/>
              </a:spcAft>
              <a:buClr>
                <a:schemeClr val="dk1"/>
              </a:buClr>
              <a:buSzPct val="100000"/>
              <a:buChar char="•"/>
            </a:pPr>
            <a:r>
              <a:rPr lang="en"/>
              <a:t>Cardiologists</a:t>
            </a:r>
            <a:endParaRPr/>
          </a:p>
          <a:p>
            <a:pPr indent="-342900" lvl="0" marL="342900" rtl="0" algn="l">
              <a:spcBef>
                <a:spcPts val="352"/>
              </a:spcBef>
              <a:spcAft>
                <a:spcPts val="0"/>
              </a:spcAft>
              <a:buClr>
                <a:schemeClr val="dk1"/>
              </a:buClr>
              <a:buSzPct val="100000"/>
              <a:buChar char="•"/>
            </a:pPr>
            <a:r>
              <a:rPr lang="en"/>
              <a:t>Gynecologists and Obstetricians</a:t>
            </a:r>
            <a:endParaRPr/>
          </a:p>
          <a:p>
            <a:pPr indent="-342900" lvl="0" marL="342900" rtl="0" algn="l">
              <a:spcBef>
                <a:spcPts val="352"/>
              </a:spcBef>
              <a:spcAft>
                <a:spcPts val="0"/>
              </a:spcAft>
              <a:buClr>
                <a:schemeClr val="dk1"/>
              </a:buClr>
              <a:buSzPct val="100000"/>
              <a:buChar char="•"/>
            </a:pPr>
            <a:r>
              <a:rPr lang="en"/>
              <a:t>Internists and Hospitalists</a:t>
            </a:r>
            <a:endParaRPr/>
          </a:p>
          <a:p>
            <a:pPr indent="-342900" lvl="0" marL="342900" rtl="0" algn="l">
              <a:spcBef>
                <a:spcPts val="352"/>
              </a:spcBef>
              <a:spcAft>
                <a:spcPts val="0"/>
              </a:spcAft>
              <a:buClr>
                <a:schemeClr val="dk1"/>
              </a:buClr>
              <a:buSzPct val="100000"/>
              <a:buChar char="•"/>
            </a:pPr>
            <a:r>
              <a:rPr lang="en"/>
              <a:t>Neurologists</a:t>
            </a:r>
            <a:endParaRPr/>
          </a:p>
          <a:p>
            <a:pPr indent="-342900" lvl="0" marL="342900" rtl="0" algn="l">
              <a:spcBef>
                <a:spcPts val="352"/>
              </a:spcBef>
              <a:spcAft>
                <a:spcPts val="0"/>
              </a:spcAft>
              <a:buClr>
                <a:schemeClr val="dk1"/>
              </a:buClr>
              <a:buSzPct val="100000"/>
              <a:buChar char="•"/>
            </a:pPr>
            <a:r>
              <a:rPr lang="en"/>
              <a:t>Ophthalmologists</a:t>
            </a:r>
            <a:endParaRPr/>
          </a:p>
          <a:p>
            <a:pPr indent="-342900" lvl="0" marL="342900" rtl="0" algn="l">
              <a:spcBef>
                <a:spcPts val="352"/>
              </a:spcBef>
              <a:spcAft>
                <a:spcPts val="0"/>
              </a:spcAft>
              <a:buClr>
                <a:schemeClr val="dk1"/>
              </a:buClr>
              <a:buSzPct val="100000"/>
              <a:buChar char="•"/>
            </a:pPr>
            <a:r>
              <a:rPr lang="en"/>
              <a:t>Oncologists</a:t>
            </a:r>
            <a:endParaRPr/>
          </a:p>
          <a:p>
            <a:pPr indent="-342900" lvl="0" marL="342900" rtl="0" algn="l">
              <a:spcBef>
                <a:spcPts val="352"/>
              </a:spcBef>
              <a:spcAft>
                <a:spcPts val="0"/>
              </a:spcAft>
              <a:buClr>
                <a:schemeClr val="dk1"/>
              </a:buClr>
              <a:buSzPct val="100000"/>
              <a:buChar char="•"/>
            </a:pPr>
            <a:r>
              <a:rPr lang="en"/>
              <a:t>Psychiatrists</a:t>
            </a:r>
            <a:endParaRPr/>
          </a:p>
          <a:p>
            <a:pPr indent="-342900" lvl="0" marL="342900" rtl="0" algn="l">
              <a:spcBef>
                <a:spcPts val="352"/>
              </a:spcBef>
              <a:spcAft>
                <a:spcPts val="0"/>
              </a:spcAft>
              <a:buClr>
                <a:schemeClr val="dk1"/>
              </a:buClr>
              <a:buSzPct val="100000"/>
              <a:buChar char="•"/>
            </a:pPr>
            <a:r>
              <a:rPr lang="en"/>
              <a:t>Physiatrists</a:t>
            </a:r>
            <a:endParaRPr/>
          </a:p>
          <a:p>
            <a:pPr indent="-342900" lvl="0" marL="342900" rtl="0" algn="l">
              <a:spcBef>
                <a:spcPts val="352"/>
              </a:spcBef>
              <a:spcAft>
                <a:spcPts val="0"/>
              </a:spcAft>
              <a:buClr>
                <a:schemeClr val="dk1"/>
              </a:buClr>
              <a:buSzPct val="100000"/>
              <a:buChar char="•"/>
            </a:pPr>
            <a:r>
              <a:rPr lang="en"/>
              <a:t>Radiologists</a:t>
            </a:r>
            <a:endParaRPr/>
          </a:p>
          <a:p>
            <a:pPr indent="-342900" lvl="0" marL="342900" rtl="0" algn="l">
              <a:spcBef>
                <a:spcPts val="352"/>
              </a:spcBef>
              <a:spcAft>
                <a:spcPts val="0"/>
              </a:spcAft>
              <a:buClr>
                <a:schemeClr val="dk1"/>
              </a:buClr>
              <a:buSzPct val="100000"/>
              <a:buChar char="•"/>
            </a:pPr>
            <a:r>
              <a:rPr lang="en"/>
              <a:t>Respirologists</a:t>
            </a:r>
            <a:endParaRPr/>
          </a:p>
          <a:p>
            <a:pPr indent="-342900" lvl="0" marL="342900" rtl="0" algn="l">
              <a:spcBef>
                <a:spcPts val="352"/>
              </a:spcBef>
              <a:spcAft>
                <a:spcPts val="0"/>
              </a:spcAft>
              <a:buClr>
                <a:schemeClr val="dk1"/>
              </a:buClr>
              <a:buSzPct val="100000"/>
              <a:buChar char="•"/>
            </a:pPr>
            <a:r>
              <a:rPr lang="en"/>
              <a:t>Surgeons</a:t>
            </a:r>
            <a:endParaRPr/>
          </a:p>
        </p:txBody>
      </p:sp>
      <p:pic>
        <p:nvPicPr>
          <p:cNvPr descr="Diagram&#10;&#10;Description automatically generated with medium confidence" id="330" name="Google Shape;330;p52"/>
          <p:cNvPicPr preferRelativeResize="0"/>
          <p:nvPr/>
        </p:nvPicPr>
        <p:blipFill rotWithShape="1">
          <a:blip r:embed="rId3">
            <a:alphaModFix/>
          </a:blip>
          <a:srcRect b="0" l="0" r="0" t="0"/>
          <a:stretch/>
        </p:blipFill>
        <p:spPr>
          <a:xfrm>
            <a:off x="5140946" y="858443"/>
            <a:ext cx="3475869" cy="37742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457200" y="87474"/>
            <a:ext cx="8229600" cy="648072"/>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br>
              <a:rPr lang="en" sz="2700"/>
            </a:br>
            <a:r>
              <a:rPr b="1" lang="en" sz="2200"/>
              <a:t>Canadian Institute for Health Information. </a:t>
            </a:r>
            <a:br>
              <a:rPr b="1" lang="en" sz="2200"/>
            </a:br>
            <a:r>
              <a:rPr b="1" lang="en" sz="2200" u="sng">
                <a:solidFill>
                  <a:schemeClr val="hlink"/>
                </a:solidFill>
                <a:hlinkClick r:id="rId3"/>
              </a:rPr>
              <a:t>A profile of physicians in Canada</a:t>
            </a:r>
            <a:r>
              <a:rPr b="1" lang="en" sz="2200"/>
              <a:t> </a:t>
            </a:r>
            <a:br>
              <a:rPr b="1" lang="en" sz="2200"/>
            </a:br>
            <a:endParaRPr b="1" sz="2200"/>
          </a:p>
        </p:txBody>
      </p:sp>
      <p:sp>
        <p:nvSpPr>
          <p:cNvPr id="336" name="Google Shape;336;p53"/>
          <p:cNvSpPr txBox="1"/>
          <p:nvPr>
            <p:ph idx="1" type="body"/>
          </p:nvPr>
        </p:nvSpPr>
        <p:spPr>
          <a:xfrm>
            <a:off x="457200" y="951570"/>
            <a:ext cx="8229600" cy="405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337" name="Google Shape;337;p53"/>
          <p:cNvPicPr preferRelativeResize="0"/>
          <p:nvPr/>
        </p:nvPicPr>
        <p:blipFill rotWithShape="1">
          <a:blip r:embed="rId4">
            <a:alphaModFix/>
          </a:blip>
          <a:srcRect b="0" l="0" r="0" t="0"/>
          <a:stretch/>
        </p:blipFill>
        <p:spPr>
          <a:xfrm>
            <a:off x="1763688" y="843558"/>
            <a:ext cx="4220171" cy="42201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2" name="Google Shape;142;p27"/>
          <p:cNvSpPr/>
          <p:nvPr/>
        </p:nvSpPr>
        <p:spPr>
          <a:xfrm>
            <a:off x="481332" y="467456"/>
            <a:ext cx="8178790" cy="420591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3" name="Google Shape;143;p27"/>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
              <a:t>Health Care Practitioners and Workplace Settings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 profile of physicians in Canada, 2021: Synopsis</a:t>
            </a:r>
            <a:endParaRPr sz="2400"/>
          </a:p>
        </p:txBody>
      </p:sp>
      <p:sp>
        <p:nvSpPr>
          <p:cNvPr id="343" name="Google Shape;343;p54"/>
          <p:cNvSpPr txBox="1"/>
          <p:nvPr>
            <p:ph idx="1" type="body"/>
          </p:nvPr>
        </p:nvSpPr>
        <p:spPr>
          <a:xfrm>
            <a:off x="457200" y="735546"/>
            <a:ext cx="8229600" cy="421246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Average age: 49</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56 % identify as Male, 44% Female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92% in urban settings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26% international graduates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71% fee-for-service payments, 29% alternative payments. This is soon to change in BC, recently providing an attractive option to fee-for-service (payments to reflect time on the job, including administrative responsibilities, not only number of patient visits).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 Average income (gross payment per physician): $344,000</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Family medicine:       $ 288,000 	 </a:t>
            </a:r>
            <a:endParaRPr/>
          </a:p>
          <a:p>
            <a:pPr indent="-285750" lvl="1" marL="742950" rtl="0" algn="l">
              <a:spcBef>
                <a:spcPts val="320"/>
              </a:spcBef>
              <a:spcAft>
                <a:spcPts val="0"/>
              </a:spcAft>
              <a:buClr>
                <a:schemeClr val="dk1"/>
              </a:buClr>
              <a:buSzPts val="1600"/>
              <a:buChar char="–"/>
            </a:pPr>
            <a:r>
              <a:rPr lang="en" sz="1600"/>
              <a:t>Medical specialists:      358,000	</a:t>
            </a:r>
            <a:endParaRPr/>
          </a:p>
          <a:p>
            <a:pPr indent="-285750" lvl="1" marL="742950" rtl="0" algn="l">
              <a:spcBef>
                <a:spcPts val="320"/>
              </a:spcBef>
              <a:spcAft>
                <a:spcPts val="0"/>
              </a:spcAft>
              <a:buClr>
                <a:schemeClr val="dk1"/>
              </a:buClr>
              <a:buSzPts val="1600"/>
              <a:buChar char="–"/>
            </a:pPr>
            <a:r>
              <a:rPr lang="en" sz="1600"/>
              <a:t>Surgical specialists:      468,000</a:t>
            </a:r>
            <a:endParaRPr/>
          </a:p>
          <a:p>
            <a:pPr indent="0" lvl="0" marL="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5"/>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Human health resources</a:t>
            </a:r>
            <a:endParaRPr b="1" sz="2400"/>
          </a:p>
        </p:txBody>
      </p:sp>
      <p:sp>
        <p:nvSpPr>
          <p:cNvPr id="349" name="Google Shape;349;p55"/>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Physicians and nurses are the regulated professionals that account for the largest functional output</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Physicians are paid through several formulas.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Gross pay (without deductions) made for clinical services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Physicians are paid by provinces and territories for insured medical services</a:t>
            </a:r>
            <a:r>
              <a:rPr lang="en" sz="1800"/>
              <a:t>, the majority for consultations and physician visits</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360"/>
              </a:spcBef>
              <a:spcAft>
                <a:spcPts val="0"/>
              </a:spcAft>
              <a:buClr>
                <a:schemeClr val="dk1"/>
              </a:buClr>
              <a:buSzPts val="1800"/>
              <a:buChar char="•"/>
            </a:pPr>
            <a:r>
              <a:rPr b="1" lang="en" sz="1800"/>
              <a:t>Fee for Service</a:t>
            </a:r>
            <a:r>
              <a:rPr lang="en" sz="1800"/>
              <a:t>: This is the predominant method. 70-73% of total clinical payments to doctors are by provinces and territories. </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descr="A picture containing text, screenshot, businesscard, document&#10;&#10;Description automatically generated" id="354" name="Google Shape;354;p56"/>
          <p:cNvPicPr preferRelativeResize="0"/>
          <p:nvPr/>
        </p:nvPicPr>
        <p:blipFill rotWithShape="1">
          <a:blip r:embed="rId3">
            <a:alphaModFix/>
          </a:blip>
          <a:srcRect b="0" l="0" r="0" t="0"/>
          <a:stretch/>
        </p:blipFill>
        <p:spPr>
          <a:xfrm>
            <a:off x="5164589" y="0"/>
            <a:ext cx="3924408" cy="5143500"/>
          </a:xfrm>
          <a:prstGeom prst="rect">
            <a:avLst/>
          </a:prstGeom>
          <a:noFill/>
          <a:ln>
            <a:noFill/>
          </a:ln>
        </p:spPr>
      </p:pic>
      <p:sp>
        <p:nvSpPr>
          <p:cNvPr id="355" name="Google Shape;355;p56"/>
          <p:cNvSpPr txBox="1"/>
          <p:nvPr/>
        </p:nvSpPr>
        <p:spPr>
          <a:xfrm>
            <a:off x="256234" y="4257991"/>
            <a:ext cx="4529294"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400" u="none" cap="none" strike="noStrike">
                <a:solidFill>
                  <a:srgbClr val="000000"/>
                </a:solidFill>
                <a:latin typeface="Calibri"/>
                <a:ea typeface="Calibri"/>
                <a:cs typeface="Calibri"/>
                <a:sym typeface="Calibri"/>
              </a:rPr>
              <a:t>https://secure.cihi.ca/free_products/CanadasHealthCareProviders2000to2009AReferenceGuide_EN.pdf</a:t>
            </a:r>
            <a:endParaRPr/>
          </a:p>
        </p:txBody>
      </p:sp>
      <p:pic>
        <p:nvPicPr>
          <p:cNvPr descr="A picture containing chart&#10;&#10;Description automatically generated" id="356" name="Google Shape;356;p56"/>
          <p:cNvPicPr preferRelativeResize="0"/>
          <p:nvPr/>
        </p:nvPicPr>
        <p:blipFill rotWithShape="1">
          <a:blip r:embed="rId4">
            <a:alphaModFix/>
          </a:blip>
          <a:srcRect b="0" l="0" r="0" t="0"/>
          <a:stretch/>
        </p:blipFill>
        <p:spPr>
          <a:xfrm>
            <a:off x="366237" y="0"/>
            <a:ext cx="4080160" cy="43306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Human health resources</a:t>
            </a:r>
            <a:endParaRPr sz="2400"/>
          </a:p>
        </p:txBody>
      </p:sp>
      <p:sp>
        <p:nvSpPr>
          <p:cNvPr id="362" name="Google Shape;362;p57"/>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t>Fee for service</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Physicians charge the provincial and territorial governments for every service they perform, and relates to the complexity and length of patient visit.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Several main categories of visit fees: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 minor assessment</a:t>
            </a:r>
            <a:endParaRPr/>
          </a:p>
          <a:p>
            <a:pPr indent="-285750" lvl="1" marL="742950" rtl="0" algn="l">
              <a:spcBef>
                <a:spcPts val="360"/>
              </a:spcBef>
              <a:spcAft>
                <a:spcPts val="0"/>
              </a:spcAft>
              <a:buClr>
                <a:schemeClr val="dk1"/>
              </a:buClr>
              <a:buSzPts val="1800"/>
              <a:buChar char="–"/>
            </a:pPr>
            <a:r>
              <a:rPr lang="en" sz="1800"/>
              <a:t>Intermediate assessment</a:t>
            </a:r>
            <a:endParaRPr/>
          </a:p>
          <a:p>
            <a:pPr indent="-285750" lvl="1" marL="742950" rtl="0" algn="l">
              <a:spcBef>
                <a:spcPts val="360"/>
              </a:spcBef>
              <a:spcAft>
                <a:spcPts val="0"/>
              </a:spcAft>
              <a:buClr>
                <a:schemeClr val="dk1"/>
              </a:buClr>
              <a:buSzPts val="1800"/>
              <a:buChar char="–"/>
            </a:pPr>
            <a:r>
              <a:rPr lang="en" sz="1800"/>
              <a:t>Full assessment – physical examination</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Can bill for home visits, giving an injection, suturing a wound, and hospital visits.</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8"/>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Human health resources</a:t>
            </a:r>
            <a:endParaRPr sz="2400"/>
          </a:p>
        </p:txBody>
      </p:sp>
      <p:sp>
        <p:nvSpPr>
          <p:cNvPr id="368" name="Google Shape;368;p58"/>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t>Capitation / population based funding</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Physicians are paid through this model for each registered patient in their practice.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Usually paid monthly with capitation-based fund, a set amount for each patient that is determined by age and health care needs.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Receives the same amount whether a patient visits once or 30 times per year.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Doctors are paid extra for achieving certain milestones (e.g., immunization rates).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Payments are based on a given group of registered patients, the foundation of practice. Receives a guaranteed income based on defined population.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There may be incentives for doctors who integrate disease prevention and health promotion.</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457200" y="205978"/>
            <a:ext cx="8229600" cy="3675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Human health resources</a:t>
            </a:r>
            <a:endParaRPr sz="2400"/>
          </a:p>
        </p:txBody>
      </p:sp>
      <p:sp>
        <p:nvSpPr>
          <p:cNvPr id="374" name="Google Shape;374;p59"/>
          <p:cNvSpPr txBox="1"/>
          <p:nvPr>
            <p:ph idx="1" type="body"/>
          </p:nvPr>
        </p:nvSpPr>
        <p:spPr>
          <a:xfrm>
            <a:off x="457200" y="681540"/>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t>Indirect capitation</a:t>
            </a:r>
            <a:r>
              <a:rPr lang="en" sz="1800"/>
              <a:t>: A funding model through which an organization such as a regional health authority receives a set amount of money to manage health care. Includes staff, services, administrative costs, capitol expenditures and other employees.</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Global budget</a:t>
            </a:r>
            <a:r>
              <a:rPr lang="en" sz="1800"/>
              <a:t>: For doctors practicing in under-served areas; paid a fee for maintaining the practice, including vacation and educational leave.</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Salary and contract</a:t>
            </a:r>
            <a:r>
              <a:rPr lang="en" sz="1800"/>
              <a:t>: Receive a negotiated amount of money per time frame (usually a month). Paid by contract if hired by a hospital or clinic for a specific task and time frame.</a:t>
            </a:r>
            <a:endParaRPr b="1"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Blended funding</a:t>
            </a:r>
            <a:r>
              <a:rPr lang="en" sz="1800"/>
              <a:t>: Most doctors who engage in FFS also partake in another form of payment.</a:t>
            </a:r>
            <a:endParaRPr b="1"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Specialist compensation</a:t>
            </a:r>
            <a:r>
              <a:rPr lang="en" sz="1800"/>
              <a:t>: In teaching hospitals, specialists who have teaching responsibilities are paid extra. Most are on a salary and also maintain a private practice. Specialists not employed by a hospital rely on FFS and bill provinces and territories directly.</a:t>
            </a:r>
            <a:endParaRPr b="1"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Doctor payment structures: A new alternative for BC</a:t>
            </a:r>
            <a:endParaRPr sz="2400"/>
          </a:p>
        </p:txBody>
      </p:sp>
      <p:sp>
        <p:nvSpPr>
          <p:cNvPr id="380" name="Google Shape;380;p6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In BC it is estimated that one million people, about one fifth of the province’s population, do not have a family doctor. This is the case for 100,000 people on Vancouver Island alone.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 new, family physician payment model was negotiated in 2022 to recruit and retain family physicians.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The new model is offered as an alternative to the traditional fee-for-service model </a:t>
            </a:r>
            <a:r>
              <a:rPr lang="en" sz="1600"/>
              <a:t>that has focused on the number of patient visits, not taking into account time spent on the ever increasing administrative demands.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The new model offers compensation for doctors to see patients for longer, taking into account all hours worked and tasks completed</a:t>
            </a:r>
            <a:r>
              <a:rPr lang="en" sz="1600"/>
              <a:t>.</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The hope is that there will be increased recruitment and retention of family doctors</a:t>
            </a:r>
            <a:r>
              <a:rPr lang="en" sz="1600"/>
              <a:t>; this in turn will reduce pressure on urgent and primary care centres, walk-in clinics and Emergency departments.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457200" y="205978"/>
            <a:ext cx="8229600" cy="3675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 sz="2400"/>
              <a:t>Health workforce trends in Canada</a:t>
            </a:r>
            <a:endParaRPr b="1" sz="2400"/>
          </a:p>
        </p:txBody>
      </p:sp>
      <p:sp>
        <p:nvSpPr>
          <p:cNvPr id="386" name="Google Shape;386;p61"/>
          <p:cNvSpPr txBox="1"/>
          <p:nvPr>
            <p:ph idx="1" type="body"/>
          </p:nvPr>
        </p:nvSpPr>
        <p:spPr>
          <a:xfrm>
            <a:off x="457200" y="681540"/>
            <a:ext cx="8229600" cy="437448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 sz="1600"/>
              <a:t>The </a:t>
            </a:r>
            <a:r>
              <a:rPr b="1" lang="en" sz="1600"/>
              <a:t>Canadian Institutes for Health Research </a:t>
            </a:r>
            <a:r>
              <a:rPr lang="en" sz="1600"/>
              <a:t>(CIHI) collects supply and demographic data on more than 30 different groups of health care professionals. The following findings, from </a:t>
            </a:r>
            <a:r>
              <a:rPr i="1" lang="en" sz="1600"/>
              <a:t>Health Workforce in Canada, 2017 to 2021: Overview</a:t>
            </a:r>
            <a:r>
              <a:rPr lang="en" sz="1600"/>
              <a:t>, reflect the most recent information available from the 2020–2021 data cycle.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a:t>
            </a:r>
            <a:r>
              <a:rPr b="1" lang="en" sz="1600"/>
              <a:t>supply for some health care professional groups declined </a:t>
            </a:r>
            <a:r>
              <a:rPr lang="en" sz="1600"/>
              <a:t>between 2020 and 2021, including health information management professionals (-18.8%), genetic counsellors (-11.1%) and medical laboratory technologists (-0.6%).</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Other professions saw an increase in supply</a:t>
            </a:r>
            <a:r>
              <a:rPr lang="en" sz="1600"/>
              <a:t>. The fastest-growing groups of health care professionals in 2021 were physician assistants (17.9%), nurse practitioners (10.7%) and social workers (7.5%).</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Paramedics and dental hygienists were more likely to be younger compared with other health care professionals — more than 1 in 5 were younger than age 30. By contrast, about 1 in 4 psychologists and physicians were 60 and older.</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Women continue to play a vital role in the health workforce, comprising more than 97% of the supply of midwives, dental assistants and dental hygienists.</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Men represented the majority of the supply for paramedics (63.5%) and chiropractors (60%).</a:t>
            </a:r>
            <a:endParaRPr/>
          </a:p>
          <a:p>
            <a:pPr indent="-241300" lvl="0" marL="342900" rtl="0" algn="l">
              <a:spcBef>
                <a:spcPts val="320"/>
              </a:spcBef>
              <a:spcAft>
                <a:spcPts val="0"/>
              </a:spcAft>
              <a:buClr>
                <a:schemeClr val="dk1"/>
              </a:buClr>
              <a:buSzPts val="1600"/>
              <a:buNone/>
            </a:pPr>
            <a:r>
              <a:t/>
            </a:r>
            <a:endParaRPr sz="1600"/>
          </a:p>
          <a:p>
            <a:pPr indent="-184150" lvl="1" marL="742950" rtl="0" algn="l">
              <a:spcBef>
                <a:spcPts val="320"/>
              </a:spcBef>
              <a:spcAft>
                <a:spcPts val="0"/>
              </a:spcAft>
              <a:buClr>
                <a:schemeClr val="dk1"/>
              </a:buClr>
              <a:buSzPts val="1600"/>
              <a:buNone/>
            </a:pPr>
            <a:r>
              <a:t/>
            </a:r>
            <a:endParaRPr sz="16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Registered Nurses</a:t>
            </a:r>
            <a:endParaRPr b="1" sz="3600"/>
          </a:p>
        </p:txBody>
      </p:sp>
      <p:sp>
        <p:nvSpPr>
          <p:cNvPr id="392" name="Google Shape;392;p62"/>
          <p:cNvSpPr txBox="1"/>
          <p:nvPr>
            <p:ph idx="1" type="body"/>
          </p:nvPr>
        </p:nvSpPr>
        <p:spPr>
          <a:xfrm>
            <a:off x="628652" y="1369219"/>
            <a:ext cx="5205952"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All Canadian jurisdictions except Quebec</a:t>
            </a:r>
            <a:r>
              <a:rPr i="1" lang="en" sz="1800"/>
              <a:t> </a:t>
            </a:r>
            <a:r>
              <a:rPr lang="en" sz="1800"/>
              <a:t>require bachelor degrees in nursing to enter the profession.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RN usually assumes the most complex components of nursing care, and also a variety of leadership roles both clinical and administrative</a:t>
            </a:r>
            <a:r>
              <a:rPr i="1" lang="en" sz="1800"/>
              <a:t>.</a:t>
            </a:r>
            <a:endParaRPr/>
          </a:p>
          <a:p>
            <a:pPr indent="0" lvl="0" marL="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 sz="1800"/>
              <a:t>Many hospitals and other facilities employ RNs only in specific areas, such as intensive care units, where their specific skill sets, particularly in assessment and decision making, are critical.</a:t>
            </a:r>
            <a:endParaRPr i="1" sz="1800"/>
          </a:p>
          <a:p>
            <a:pPr indent="0" lvl="0" marL="0" rtl="0" algn="l">
              <a:spcBef>
                <a:spcPts val="360"/>
              </a:spcBef>
              <a:spcAft>
                <a:spcPts val="0"/>
              </a:spcAft>
              <a:buClr>
                <a:schemeClr val="dk1"/>
              </a:buClr>
              <a:buSzPts val="1800"/>
              <a:buNone/>
            </a:pPr>
            <a:r>
              <a:t/>
            </a:r>
            <a:endParaRPr sz="1800"/>
          </a:p>
        </p:txBody>
      </p:sp>
      <p:pic>
        <p:nvPicPr>
          <p:cNvPr descr="A doctor with a stethoscope on her neck&#10;&#10;Description automatically generated with low confidence" id="393" name="Google Shape;393;p62"/>
          <p:cNvPicPr preferRelativeResize="0"/>
          <p:nvPr/>
        </p:nvPicPr>
        <p:blipFill rotWithShape="1">
          <a:blip r:embed="rId3">
            <a:alphaModFix/>
          </a:blip>
          <a:srcRect b="0" l="0" r="0" t="0"/>
          <a:stretch/>
        </p:blipFill>
        <p:spPr>
          <a:xfrm>
            <a:off x="5834603" y="1508760"/>
            <a:ext cx="3294455" cy="2407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3"/>
          <p:cNvSpPr txBox="1"/>
          <p:nvPr>
            <p:ph type="title"/>
          </p:nvPr>
        </p:nvSpPr>
        <p:spPr>
          <a:xfrm>
            <a:off x="395536" y="141480"/>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Advanced Practice Nurse</a:t>
            </a:r>
            <a:endParaRPr b="1" sz="3600"/>
          </a:p>
        </p:txBody>
      </p:sp>
      <p:sp>
        <p:nvSpPr>
          <p:cNvPr id="399" name="Google Shape;399;p63"/>
          <p:cNvSpPr txBox="1"/>
          <p:nvPr>
            <p:ph idx="1" type="body"/>
          </p:nvPr>
        </p:nvSpPr>
        <p:spPr>
          <a:xfrm>
            <a:off x="628651" y="1113588"/>
            <a:ext cx="3862668" cy="372641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There are </a:t>
            </a:r>
            <a:r>
              <a:rPr b="1" lang="en" sz="1600"/>
              <a:t>two categories of advanced practice nurses</a:t>
            </a:r>
            <a:r>
              <a:rPr lang="en" sz="1600"/>
              <a:t>:</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u="sng"/>
              <a:t>Nurse practitioners</a:t>
            </a:r>
            <a:r>
              <a:rPr lang="en" sz="1600"/>
              <a:t> (NPs) are registered nurses with advanced training and skills, authorizing them to practise in an expanded role with many of the skills and responsibilities formerly relegated to primary care physicians (e.g., prescribing medications).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u="sng"/>
              <a:t>Clinical Nurse Specialists </a:t>
            </a:r>
            <a:r>
              <a:rPr lang="en" sz="1600"/>
              <a:t>are nurses who have a master’s or doctoral degree in nursing in addition to wide-ranging nursing knowledge and clinical experience in a specialty area</a:t>
            </a:r>
            <a:endParaRPr/>
          </a:p>
          <a:p>
            <a:pPr indent="0" lvl="0" marL="0" rtl="0" algn="l">
              <a:spcBef>
                <a:spcPts val="360"/>
              </a:spcBef>
              <a:spcAft>
                <a:spcPts val="0"/>
              </a:spcAft>
              <a:buClr>
                <a:schemeClr val="dk1"/>
              </a:buClr>
              <a:buSzPts val="1800"/>
              <a:buNone/>
            </a:pPr>
            <a:r>
              <a:t/>
            </a:r>
            <a:endParaRPr sz="1800"/>
          </a:p>
        </p:txBody>
      </p:sp>
      <p:pic>
        <p:nvPicPr>
          <p:cNvPr descr="Background pattern&#10;&#10;Description automatically generated" id="400" name="Google Shape;400;p63"/>
          <p:cNvPicPr preferRelativeResize="0"/>
          <p:nvPr/>
        </p:nvPicPr>
        <p:blipFill rotWithShape="1">
          <a:blip r:embed="rId3">
            <a:alphaModFix/>
          </a:blip>
          <a:srcRect b="0" l="0" r="0" t="0"/>
          <a:stretch/>
        </p:blipFill>
        <p:spPr>
          <a:xfrm>
            <a:off x="4854031" y="670560"/>
            <a:ext cx="4078662" cy="43662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9" name="Google Shape;149;p28"/>
          <p:cNvSpPr/>
          <p:nvPr/>
        </p:nvSpPr>
        <p:spPr>
          <a:xfrm>
            <a:off x="241300" y="241300"/>
            <a:ext cx="8660121" cy="4660901"/>
          </a:xfrm>
          <a:custGeom>
            <a:rect b="b" l="l" r="r" t="t"/>
            <a:pathLst>
              <a:path extrusionOk="0" h="6214534" w="11546828">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rgbClr val="7F7F7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 name="Google Shape;150;p28"/>
          <p:cNvSpPr/>
          <p:nvPr/>
        </p:nvSpPr>
        <p:spPr>
          <a:xfrm flipH="1">
            <a:off x="6432540" y="2501900"/>
            <a:ext cx="2468880" cy="24003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1" name="Google Shape;151;p28"/>
          <p:cNvSpPr/>
          <p:nvPr/>
        </p:nvSpPr>
        <p:spPr>
          <a:xfrm>
            <a:off x="481332" y="467456"/>
            <a:ext cx="8178790" cy="420591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2" name="Google Shape;152;p28"/>
          <p:cNvSpPr txBox="1"/>
          <p:nvPr>
            <p:ph type="title"/>
          </p:nvPr>
        </p:nvSpPr>
        <p:spPr>
          <a:xfrm>
            <a:off x="755176" y="891478"/>
            <a:ext cx="2356073" cy="336054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3600"/>
              <a:buFont typeface="Calibri"/>
              <a:buNone/>
            </a:pPr>
            <a:r>
              <a:rPr b="1" lang="en" sz="3600"/>
              <a:t>Learning Outcomes</a:t>
            </a:r>
            <a:endParaRPr/>
          </a:p>
        </p:txBody>
      </p:sp>
      <p:cxnSp>
        <p:nvCxnSpPr>
          <p:cNvPr id="153" name="Google Shape;153;p28"/>
          <p:cNvCxnSpPr/>
          <p:nvPr/>
        </p:nvCxnSpPr>
        <p:spPr>
          <a:xfrm>
            <a:off x="3490722" y="1389650"/>
            <a:ext cx="0" cy="2427371"/>
          </a:xfrm>
          <a:prstGeom prst="straightConnector1">
            <a:avLst/>
          </a:prstGeom>
          <a:noFill/>
          <a:ln cap="sq" cmpd="sng" w="19050">
            <a:solidFill>
              <a:srgbClr val="3F3F3F"/>
            </a:solidFill>
            <a:prstDash val="solid"/>
            <a:round/>
            <a:headEnd len="sm" w="sm" type="none"/>
            <a:tailEnd len="sm" w="sm" type="none"/>
          </a:ln>
        </p:spPr>
      </p:cxnSp>
      <p:sp>
        <p:nvSpPr>
          <p:cNvPr id="154" name="Google Shape;154;p28"/>
          <p:cNvSpPr txBox="1"/>
          <p:nvPr>
            <p:ph idx="1" type="body"/>
          </p:nvPr>
        </p:nvSpPr>
        <p:spPr>
          <a:xfrm>
            <a:off x="3854196" y="627534"/>
            <a:ext cx="3596688" cy="3942438"/>
          </a:xfrm>
          <a:prstGeom prst="rect">
            <a:avLst/>
          </a:prstGeom>
          <a:noFill/>
          <a:ln>
            <a:noFill/>
          </a:ln>
        </p:spPr>
        <p:txBody>
          <a:bodyPr anchorCtr="0" anchor="ctr" bIns="45700" lIns="91425" spcFirstLastPara="1" rIns="91425" wrap="square" tIns="45700">
            <a:normAutofit/>
          </a:bodyPr>
          <a:lstStyle/>
          <a:p>
            <a:pPr indent="-627063" lvl="0" marL="627063" rtl="0" algn="l">
              <a:spcBef>
                <a:spcPts val="0"/>
              </a:spcBef>
              <a:spcAft>
                <a:spcPts val="0"/>
              </a:spcAft>
              <a:buClr>
                <a:schemeClr val="dk1"/>
              </a:buClr>
              <a:buSzPts val="1600"/>
              <a:buNone/>
            </a:pPr>
            <a:r>
              <a:rPr b="1" lang="en" sz="1600"/>
              <a:t>5.1</a:t>
            </a:r>
            <a:r>
              <a:rPr lang="en" sz="1600"/>
              <a:t> Describe the various ways in which individuals working in health care are categorized</a:t>
            </a:r>
            <a:endParaRPr/>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 sz="1600"/>
              <a:t>5.2</a:t>
            </a:r>
            <a:r>
              <a:rPr lang="en" sz="1600"/>
              <a:t> Outline the purpose and benefits of regulated health professions.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 sz="1600"/>
              <a:t>5.3</a:t>
            </a:r>
            <a:r>
              <a:rPr lang="en" sz="1600"/>
              <a:t> Discuss the role and educational requirements of various health care professionals.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 sz="1600"/>
              <a:t>5.4</a:t>
            </a:r>
            <a:r>
              <a:rPr lang="en" sz="1600"/>
              <a:t> Describe practice settings in which health care is delivered.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 sz="1600"/>
              <a:t>5.5</a:t>
            </a:r>
            <a:r>
              <a:rPr lang="en" sz="1600"/>
              <a:t> Summarize the current state of primary care in Canada primary care.</a:t>
            </a:r>
            <a:endParaRPr/>
          </a:p>
          <a:p>
            <a:pPr indent="-215900" lvl="0" marL="342900" rtl="0" algn="l">
              <a:spcBef>
                <a:spcPts val="400"/>
              </a:spcBef>
              <a:spcAft>
                <a:spcPts val="0"/>
              </a:spcAft>
              <a:buClr>
                <a:schemeClr val="dk1"/>
              </a:buClr>
              <a:buSzPts val="2000"/>
              <a:buNone/>
            </a:pPr>
            <a:r>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4"/>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alibri"/>
              <a:buNone/>
            </a:pPr>
            <a:r>
              <a:rPr b="1" lang="en" sz="3200"/>
              <a:t>Licensed Practical Nurses</a:t>
            </a:r>
            <a:endParaRPr b="1" sz="3200"/>
          </a:p>
        </p:txBody>
      </p:sp>
      <p:sp>
        <p:nvSpPr>
          <p:cNvPr id="406" name="Google Shape;406;p64"/>
          <p:cNvSpPr txBox="1"/>
          <p:nvPr>
            <p:ph idx="1" type="body"/>
          </p:nvPr>
        </p:nvSpPr>
        <p:spPr>
          <a:xfrm>
            <a:off x="628652" y="843558"/>
            <a:ext cx="4548229" cy="378916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Licensed practical nurses (LPNs) – called registered practical nurses (RPN) in Ontario – have completed a 2-year diploma program at a community or private college and a standard examination.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skill set and scope of practice of LPNs have expanded dramatically over the past few years, assuming many of the responsibilities formerly limited to RNs.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practical nurse collaborates with RNs and other members of the health care team to render patient care</a:t>
            </a:r>
            <a:endParaRPr sz="1800"/>
          </a:p>
        </p:txBody>
      </p:sp>
      <p:pic>
        <p:nvPicPr>
          <p:cNvPr descr="Graphical user interface, application, website&#10;&#10;Description automatically generated" id="407" name="Google Shape;407;p64"/>
          <p:cNvPicPr preferRelativeResize="0"/>
          <p:nvPr/>
        </p:nvPicPr>
        <p:blipFill rotWithShape="1">
          <a:blip r:embed="rId3">
            <a:alphaModFix/>
          </a:blip>
          <a:srcRect b="0" l="0" r="0" t="0"/>
          <a:stretch/>
        </p:blipFill>
        <p:spPr>
          <a:xfrm>
            <a:off x="5176879" y="301451"/>
            <a:ext cx="3806612" cy="4540599"/>
          </a:xfrm>
          <a:prstGeom prst="rect">
            <a:avLst/>
          </a:prstGeom>
          <a:noFill/>
          <a:ln>
            <a:noFill/>
          </a:ln>
        </p:spPr>
      </p:pic>
      <p:sp>
        <p:nvSpPr>
          <p:cNvPr id="408" name="Google Shape;408;p64"/>
          <p:cNvSpPr txBox="1"/>
          <p:nvPr/>
        </p:nvSpPr>
        <p:spPr>
          <a:xfrm>
            <a:off x="376814" y="4632723"/>
            <a:ext cx="5041760"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               https://www.cihi.ca/en/a-profile-of-nursing-in-canada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5"/>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lang="en" sz="4000"/>
            </a:br>
            <a:r>
              <a:rPr b="1" lang="en" sz="3100"/>
              <a:t>A profile of health care providers in Canada, 2020</a:t>
            </a:r>
            <a:br>
              <a:rPr lang="en"/>
            </a:br>
            <a:endParaRPr/>
          </a:p>
        </p:txBody>
      </p:sp>
      <p:pic>
        <p:nvPicPr>
          <p:cNvPr descr="Graphical user interface, application&#10;&#10;Description automatically generated" id="414" name="Google Shape;414;p65"/>
          <p:cNvPicPr preferRelativeResize="0"/>
          <p:nvPr>
            <p:ph idx="1" type="body"/>
          </p:nvPr>
        </p:nvPicPr>
        <p:blipFill rotWithShape="1">
          <a:blip r:embed="rId3">
            <a:alphaModFix/>
          </a:blip>
          <a:srcRect b="0" l="0" r="0" t="0"/>
          <a:stretch/>
        </p:blipFill>
        <p:spPr>
          <a:xfrm>
            <a:off x="160868" y="906549"/>
            <a:ext cx="5027519" cy="4236951"/>
          </a:xfrm>
          <a:prstGeom prst="rect">
            <a:avLst/>
          </a:prstGeom>
          <a:noFill/>
          <a:ln>
            <a:noFill/>
          </a:ln>
        </p:spPr>
      </p:pic>
      <p:pic>
        <p:nvPicPr>
          <p:cNvPr descr="Dental Hygienist - Career Rankings, Salary, Reviews and Advice | US News  Best Jobs" id="415" name="Google Shape;415;p65"/>
          <p:cNvPicPr preferRelativeResize="0"/>
          <p:nvPr/>
        </p:nvPicPr>
        <p:blipFill rotWithShape="1">
          <a:blip r:embed="rId4">
            <a:alphaModFix/>
          </a:blip>
          <a:srcRect b="0" l="0" r="0" t="0"/>
          <a:stretch/>
        </p:blipFill>
        <p:spPr>
          <a:xfrm>
            <a:off x="5391739" y="1833090"/>
            <a:ext cx="3416190" cy="22445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6"/>
          <p:cNvSpPr txBox="1"/>
          <p:nvPr>
            <p:ph type="title"/>
          </p:nvPr>
        </p:nvSpPr>
        <p:spPr>
          <a:xfrm>
            <a:off x="130552" y="141480"/>
            <a:ext cx="8584893"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alibri"/>
              <a:buNone/>
            </a:pPr>
            <a:r>
              <a:rPr b="1" lang="en" sz="2800"/>
              <a:t>A profile of health care providers in Canada, 2020</a:t>
            </a:r>
            <a:endParaRPr b="1" sz="2800"/>
          </a:p>
        </p:txBody>
      </p:sp>
      <p:pic>
        <p:nvPicPr>
          <p:cNvPr descr="Graphical user interface, application&#10;&#10;Description automatically generated" id="421" name="Google Shape;421;p66"/>
          <p:cNvPicPr preferRelativeResize="0"/>
          <p:nvPr/>
        </p:nvPicPr>
        <p:blipFill rotWithShape="1">
          <a:blip r:embed="rId3">
            <a:alphaModFix/>
          </a:blip>
          <a:srcRect b="0" l="0" r="0" t="0"/>
          <a:stretch/>
        </p:blipFill>
        <p:spPr>
          <a:xfrm>
            <a:off x="130552" y="875840"/>
            <a:ext cx="6251259" cy="4172638"/>
          </a:xfrm>
          <a:prstGeom prst="rect">
            <a:avLst/>
          </a:prstGeom>
          <a:noFill/>
          <a:ln>
            <a:noFill/>
          </a:ln>
        </p:spPr>
      </p:pic>
      <p:pic>
        <p:nvPicPr>
          <p:cNvPr descr="How to Tell If a Career in Medical Physics Is Right for You | Top  Universities" id="422" name="Google Shape;422;p66"/>
          <p:cNvPicPr preferRelativeResize="0"/>
          <p:nvPr/>
        </p:nvPicPr>
        <p:blipFill rotWithShape="1">
          <a:blip r:embed="rId4">
            <a:alphaModFix/>
          </a:blip>
          <a:srcRect b="0" l="0" r="0" t="0"/>
          <a:stretch/>
        </p:blipFill>
        <p:spPr>
          <a:xfrm>
            <a:off x="6000750" y="2107492"/>
            <a:ext cx="3143250" cy="1457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7"/>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Pharmacists</a:t>
            </a:r>
            <a:endParaRPr b="1" sz="3600"/>
          </a:p>
        </p:txBody>
      </p:sp>
      <p:sp>
        <p:nvSpPr>
          <p:cNvPr id="428" name="Google Shape;428;p67"/>
          <p:cNvSpPr txBox="1"/>
          <p:nvPr>
            <p:ph idx="1" type="body"/>
          </p:nvPr>
        </p:nvSpPr>
        <p:spPr>
          <a:xfrm>
            <a:off x="628650" y="897564"/>
            <a:ext cx="4797460" cy="373515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Licensed pharmacists dispense medications in response to prescriptions.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To practise pharmacy, a person must earn a bachelor’s degree in pharmacy, complete an internship, and successfully pass a national board examination.</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jurisdictions allow pharmacists to write prescriptions under designated guidelines.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goal of adding new responsibilities to the scope of practice for the pharmacist is to reduce the volume of work for doctors, clinics, and emergency departments and increase patient access to front-line services.</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pharmicists cihi" id="429" name="Google Shape;429;p67"/>
          <p:cNvPicPr preferRelativeResize="0"/>
          <p:nvPr/>
        </p:nvPicPr>
        <p:blipFill rotWithShape="1">
          <a:blip r:embed="rId3">
            <a:alphaModFix/>
          </a:blip>
          <a:srcRect b="0" l="0" r="0" t="0"/>
          <a:stretch/>
        </p:blipFill>
        <p:spPr>
          <a:xfrm>
            <a:off x="5426110" y="1925419"/>
            <a:ext cx="3717890" cy="20741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5" name="Google Shape;435;p68"/>
          <p:cNvSpPr txBox="1"/>
          <p:nvPr>
            <p:ph type="title"/>
          </p:nvPr>
        </p:nvSpPr>
        <p:spPr>
          <a:xfrm>
            <a:off x="482601" y="241301"/>
            <a:ext cx="8178800" cy="48444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College of Pharmacists of British Columbia</a:t>
            </a:r>
            <a:endParaRPr/>
          </a:p>
        </p:txBody>
      </p:sp>
      <p:sp>
        <p:nvSpPr>
          <p:cNvPr id="436" name="Google Shape;436;p68"/>
          <p:cNvSpPr txBox="1"/>
          <p:nvPr>
            <p:ph idx="1" type="body"/>
          </p:nvPr>
        </p:nvSpPr>
        <p:spPr>
          <a:xfrm>
            <a:off x="482602" y="1113589"/>
            <a:ext cx="3441326" cy="345638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Our job is to protect public health by licensing and regulating pharmacists and pharmacy technicians and the pharmacies where they practice. We are responsible for making sure every pharmacist and pharmacy technician in BC is fully qualified and able to provide the public with safe and ethical pharmacy care.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College receives its authority from - and is responsible for administering - provincial pharmacy legislation.</a:t>
            </a:r>
            <a:endParaRPr/>
          </a:p>
          <a:p>
            <a:pPr indent="0" lvl="0" marL="0" rtl="0" algn="l">
              <a:spcBef>
                <a:spcPts val="400"/>
              </a:spcBef>
              <a:spcAft>
                <a:spcPts val="0"/>
              </a:spcAft>
              <a:buClr>
                <a:schemeClr val="dk1"/>
              </a:buClr>
              <a:buSzPts val="2000"/>
              <a:buNone/>
            </a:pPr>
            <a:r>
              <a:t/>
            </a:r>
            <a:endParaRPr sz="2000"/>
          </a:p>
        </p:txBody>
      </p:sp>
      <p:grpSp>
        <p:nvGrpSpPr>
          <p:cNvPr id="437" name="Google Shape;437;p68"/>
          <p:cNvGrpSpPr/>
          <p:nvPr/>
        </p:nvGrpSpPr>
        <p:grpSpPr>
          <a:xfrm>
            <a:off x="1" y="3451123"/>
            <a:ext cx="760545" cy="1513185"/>
            <a:chOff x="0" y="4601497"/>
            <a:chExt cx="1014060" cy="2017580"/>
          </a:xfrm>
        </p:grpSpPr>
        <p:sp>
          <p:nvSpPr>
            <p:cNvPr id="438" name="Google Shape;438;p6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9" name="Google Shape;439;p6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440" name="Google Shape;440;p68"/>
          <p:cNvPicPr preferRelativeResize="0"/>
          <p:nvPr/>
        </p:nvPicPr>
        <p:blipFill rotWithShape="1">
          <a:blip r:embed="rId3">
            <a:alphaModFix/>
          </a:blip>
          <a:srcRect b="0" l="0" r="0" t="0"/>
          <a:stretch/>
        </p:blipFill>
        <p:spPr>
          <a:xfrm>
            <a:off x="4799266" y="1337236"/>
            <a:ext cx="3034359" cy="3271419"/>
          </a:xfrm>
          <a:prstGeom prst="rect">
            <a:avLst/>
          </a:prstGeom>
          <a:noFill/>
          <a:ln>
            <a:noFill/>
          </a:ln>
        </p:spPr>
      </p:pic>
      <p:grpSp>
        <p:nvGrpSpPr>
          <p:cNvPr id="441" name="Google Shape;441;p68"/>
          <p:cNvGrpSpPr/>
          <p:nvPr/>
        </p:nvGrpSpPr>
        <p:grpSpPr>
          <a:xfrm>
            <a:off x="8414469" y="3"/>
            <a:ext cx="729532" cy="1451480"/>
            <a:chOff x="10918968" y="713127"/>
            <a:chExt cx="1273032" cy="2532832"/>
          </a:xfrm>
        </p:grpSpPr>
        <p:sp>
          <p:nvSpPr>
            <p:cNvPr id="442" name="Google Shape;442;p6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3" name="Google Shape;443;p6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descr="Diagram&#10;&#10;Description automatically generated" id="448" name="Google Shape;448;p69"/>
          <p:cNvPicPr preferRelativeResize="0"/>
          <p:nvPr/>
        </p:nvPicPr>
        <p:blipFill rotWithShape="1">
          <a:blip r:embed="rId3">
            <a:alphaModFix/>
          </a:blip>
          <a:srcRect b="0" l="0" r="0" t="0"/>
          <a:stretch/>
        </p:blipFill>
        <p:spPr>
          <a:xfrm>
            <a:off x="1968104" y="0"/>
            <a:ext cx="5207794"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Pharmacy Technicians </a:t>
            </a:r>
            <a:endParaRPr/>
          </a:p>
        </p:txBody>
      </p:sp>
      <p:sp>
        <p:nvSpPr>
          <p:cNvPr id="454" name="Google Shape;454;p70"/>
          <p:cNvSpPr txBox="1"/>
          <p:nvPr>
            <p:ph idx="1" type="body"/>
          </p:nvPr>
        </p:nvSpPr>
        <p:spPr>
          <a:xfrm>
            <a:off x="611560" y="1113588"/>
            <a:ext cx="4279364" cy="361840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Pharmacy technicians are health care professionals who help pharmacists maintain inventories of medications and prescription records of pharmaceutical products; ensure that the information on prescriptions is accurate; enter client information in databases and prepare medications for clients; compound oral solutions, ointments and creams; bill third-party insurance; and may help with scheduling and flow.</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Pharmacy technicians work at retail and hospital pharmacies, long-term care facilities and pharmaceutical manufacturers.</a:t>
            </a:r>
            <a:endParaRPr/>
          </a:p>
          <a:p>
            <a:pPr indent="-241300" lvl="0" marL="342900" rtl="0" algn="l">
              <a:spcBef>
                <a:spcPts val="320"/>
              </a:spcBef>
              <a:spcAft>
                <a:spcPts val="0"/>
              </a:spcAft>
              <a:buClr>
                <a:schemeClr val="dk1"/>
              </a:buClr>
              <a:buSzPts val="1600"/>
              <a:buNone/>
            </a:pPr>
            <a:r>
              <a:t/>
            </a:r>
            <a:endParaRPr sz="1600"/>
          </a:p>
        </p:txBody>
      </p:sp>
      <p:pic>
        <p:nvPicPr>
          <p:cNvPr descr="Online Explore a Career as a Pharmacy Technician Details | Nicola Valley  Institute of Technology" id="455" name="Google Shape;455;p70"/>
          <p:cNvPicPr preferRelativeResize="0"/>
          <p:nvPr/>
        </p:nvPicPr>
        <p:blipFill rotWithShape="1">
          <a:blip r:embed="rId3">
            <a:alphaModFix/>
          </a:blip>
          <a:srcRect b="0" l="0" r="0" t="0"/>
          <a:stretch/>
        </p:blipFill>
        <p:spPr>
          <a:xfrm>
            <a:off x="5100005" y="1644268"/>
            <a:ext cx="3775245" cy="23094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1" name="Google Shape;461;p71"/>
          <p:cNvSpPr txBox="1"/>
          <p:nvPr>
            <p:ph type="title"/>
          </p:nvPr>
        </p:nvSpPr>
        <p:spPr>
          <a:xfrm>
            <a:off x="480061" y="244029"/>
            <a:ext cx="3276452" cy="1301606"/>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Midwives</a:t>
            </a:r>
            <a:r>
              <a:rPr lang="en" sz="5400"/>
              <a:t>	</a:t>
            </a:r>
            <a:endParaRPr/>
          </a:p>
        </p:txBody>
      </p:sp>
      <p:sp>
        <p:nvSpPr>
          <p:cNvPr id="462" name="Google Shape;462;p71"/>
          <p:cNvSpPr/>
          <p:nvPr/>
        </p:nvSpPr>
        <p:spPr>
          <a:xfrm>
            <a:off x="480060" y="1940246"/>
            <a:ext cx="2606040" cy="13716"/>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3" name="Google Shape;463;p71"/>
          <p:cNvSpPr txBox="1"/>
          <p:nvPr>
            <p:ph idx="1" type="body"/>
          </p:nvPr>
        </p:nvSpPr>
        <p:spPr>
          <a:xfrm>
            <a:off x="480060" y="2031690"/>
            <a:ext cx="3182692" cy="2970330"/>
          </a:xfrm>
          <a:prstGeom prst="rect">
            <a:avLst/>
          </a:prstGeom>
          <a:noFill/>
          <a:ln>
            <a:noFill/>
          </a:ln>
        </p:spPr>
        <p:txBody>
          <a:bodyPr anchorCtr="0" anchor="t" bIns="45700" lIns="91425" spcFirstLastPara="1" rIns="91425" wrap="square" tIns="45700">
            <a:normAutofit fontScale="92500" lnSpcReduction="20000"/>
          </a:bodyPr>
          <a:lstStyle/>
          <a:p>
            <a:pPr indent="-342931" lvl="0" marL="342900" rtl="0" algn="l">
              <a:spcBef>
                <a:spcPts val="0"/>
              </a:spcBef>
              <a:spcAft>
                <a:spcPts val="0"/>
              </a:spcAft>
              <a:buClr>
                <a:schemeClr val="dk1"/>
              </a:buClr>
              <a:buSzPct val="100000"/>
              <a:buChar char="•"/>
            </a:pPr>
            <a:r>
              <a:rPr lang="en" sz="1700"/>
              <a:t>The Midwifery Education Program at UBC is a CMBC approved four-year, direct entry, full-time undergraduate program leading to a Bachelor of Midwifery degree. Graduates may apply for general registration in British Columbia after passing the Canadian Midwifery Registration Examination (CMRE).</a:t>
            </a:r>
            <a:endParaRPr/>
          </a:p>
          <a:p>
            <a:pPr indent="0" lvl="0" marL="0" rtl="0" algn="l">
              <a:spcBef>
                <a:spcPts val="314"/>
              </a:spcBef>
              <a:spcAft>
                <a:spcPts val="0"/>
              </a:spcAft>
              <a:buClr>
                <a:schemeClr val="dk1"/>
              </a:buClr>
              <a:buSzPct val="100000"/>
              <a:buNone/>
            </a:pPr>
            <a:r>
              <a:t/>
            </a:r>
            <a:endParaRPr sz="1700"/>
          </a:p>
          <a:p>
            <a:pPr indent="-342931" lvl="0" marL="342900" rtl="0" algn="l">
              <a:spcBef>
                <a:spcPts val="314"/>
              </a:spcBef>
              <a:spcAft>
                <a:spcPts val="0"/>
              </a:spcAft>
              <a:buClr>
                <a:schemeClr val="dk1"/>
              </a:buClr>
              <a:buSzPct val="100000"/>
              <a:buChar char="•"/>
            </a:pPr>
            <a:r>
              <a:rPr lang="en" sz="1700"/>
              <a:t>Midwives who have been educated in an approved midwifery program in or outside of British Columbia must seek registration with the College of Midwives of British Columbia (CMBC).</a:t>
            </a:r>
            <a:endParaRPr/>
          </a:p>
          <a:p>
            <a:pPr indent="-243078" lvl="0" marL="342900" rtl="0" algn="l">
              <a:spcBef>
                <a:spcPts val="314"/>
              </a:spcBef>
              <a:spcAft>
                <a:spcPts val="0"/>
              </a:spcAft>
              <a:buClr>
                <a:schemeClr val="dk1"/>
              </a:buClr>
              <a:buSzPct val="100000"/>
              <a:buNone/>
            </a:pPr>
            <a:r>
              <a:t/>
            </a:r>
            <a:endParaRPr sz="1700"/>
          </a:p>
        </p:txBody>
      </p:sp>
      <p:pic>
        <p:nvPicPr>
          <p:cNvPr descr="A group of people in graduation gowns posing for the camera&#10;&#10;Description automatically generated with medium confidence" id="464" name="Google Shape;464;p71"/>
          <p:cNvPicPr preferRelativeResize="0"/>
          <p:nvPr/>
        </p:nvPicPr>
        <p:blipFill rotWithShape="1">
          <a:blip r:embed="rId3">
            <a:alphaModFix/>
          </a:blip>
          <a:srcRect b="0" l="21712" r="18107" t="0"/>
          <a:stretch/>
        </p:blipFill>
        <p:spPr>
          <a:xfrm>
            <a:off x="3983778" y="8"/>
            <a:ext cx="5159081" cy="5143492"/>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2"/>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Midwives</a:t>
            </a:r>
            <a:endParaRPr sz="3600"/>
          </a:p>
        </p:txBody>
      </p:sp>
      <p:sp>
        <p:nvSpPr>
          <p:cNvPr id="470" name="Google Shape;470;p72"/>
          <p:cNvSpPr txBox="1"/>
          <p:nvPr>
            <p:ph idx="1" type="body"/>
          </p:nvPr>
        </p:nvSpPr>
        <p:spPr>
          <a:xfrm>
            <a:off x="628651" y="897564"/>
            <a:ext cx="4925576" cy="373515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Midwives </a:t>
            </a:r>
            <a:endParaRPr sz="1600"/>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Provide prenatal care (before the baby’s birth)</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Deliver the baby (either at the patient’s home, in a a birthing centre, or in the hospital)</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Provide newborn care for up to 6 weeks after the birth</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care of a pregnant woman must be turned over to a physician if</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The pregnancy becomes high risk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Shows signs of other problems during any phase of the pregnancy, labour or delivery</a:t>
            </a:r>
            <a:endParaRPr/>
          </a:p>
          <a:p>
            <a:pPr indent="0" lvl="0" marL="0" rtl="0" algn="l">
              <a:spcBef>
                <a:spcPts val="320"/>
              </a:spcBef>
              <a:spcAft>
                <a:spcPts val="0"/>
              </a:spcAft>
              <a:buClr>
                <a:schemeClr val="dk1"/>
              </a:buClr>
              <a:buSzPts val="1600"/>
              <a:buNone/>
            </a:pPr>
            <a:r>
              <a:t/>
            </a:r>
            <a:endParaRPr sz="1600"/>
          </a:p>
        </p:txBody>
      </p:sp>
      <p:pic>
        <p:nvPicPr>
          <p:cNvPr descr="Graphical user interface, text, application&#10;&#10;Description automatically generated" id="471" name="Google Shape;471;p72"/>
          <p:cNvPicPr preferRelativeResize="0"/>
          <p:nvPr/>
        </p:nvPicPr>
        <p:blipFill rotWithShape="1">
          <a:blip r:embed="rId3">
            <a:alphaModFix/>
          </a:blip>
          <a:srcRect b="0" l="0" r="0" t="0"/>
          <a:stretch/>
        </p:blipFill>
        <p:spPr>
          <a:xfrm>
            <a:off x="6218110" y="514391"/>
            <a:ext cx="2925890" cy="3924470"/>
          </a:xfrm>
          <a:prstGeom prst="rect">
            <a:avLst/>
          </a:prstGeom>
          <a:noFill/>
          <a:ln>
            <a:noFill/>
          </a:ln>
        </p:spPr>
      </p:pic>
      <p:sp>
        <p:nvSpPr>
          <p:cNvPr id="472" name="Google Shape;472;p72"/>
          <p:cNvSpPr txBox="1"/>
          <p:nvPr/>
        </p:nvSpPr>
        <p:spPr>
          <a:xfrm>
            <a:off x="0" y="4740311"/>
            <a:ext cx="9144000"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               http://www.perinatalservicesbc.ca/Documents/Data-Surveillance/Reports/SurveillanceSpecialReportsMidwiferyReport2008.pdf</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descr="Chart, bar chart&#10;&#10;Description automatically generated" id="477" name="Google Shape;477;p73"/>
          <p:cNvPicPr preferRelativeResize="0"/>
          <p:nvPr/>
        </p:nvPicPr>
        <p:blipFill rotWithShape="1">
          <a:blip r:embed="rId3">
            <a:alphaModFix/>
          </a:blip>
          <a:srcRect b="0" l="0" r="0" t="0"/>
          <a:stretch/>
        </p:blipFill>
        <p:spPr>
          <a:xfrm>
            <a:off x="1" y="1176338"/>
            <a:ext cx="4429125" cy="2790825"/>
          </a:xfrm>
          <a:prstGeom prst="rect">
            <a:avLst/>
          </a:prstGeom>
          <a:noFill/>
          <a:ln>
            <a:noFill/>
          </a:ln>
        </p:spPr>
      </p:pic>
      <p:pic>
        <p:nvPicPr>
          <p:cNvPr descr="Chart, bar chart&#10;&#10;Description automatically generated" id="478" name="Google Shape;478;p73"/>
          <p:cNvPicPr preferRelativeResize="0"/>
          <p:nvPr/>
        </p:nvPicPr>
        <p:blipFill rotWithShape="1">
          <a:blip r:embed="rId4">
            <a:alphaModFix/>
          </a:blip>
          <a:srcRect b="0" l="0" r="0" t="0"/>
          <a:stretch/>
        </p:blipFill>
        <p:spPr>
          <a:xfrm>
            <a:off x="4686640" y="1176338"/>
            <a:ext cx="4238625" cy="2562225"/>
          </a:xfrm>
          <a:prstGeom prst="rect">
            <a:avLst/>
          </a:prstGeom>
          <a:noFill/>
          <a:ln>
            <a:noFill/>
          </a:ln>
        </p:spPr>
      </p:pic>
      <p:sp>
        <p:nvSpPr>
          <p:cNvPr id="479" name="Google Shape;479;p73"/>
          <p:cNvSpPr txBox="1"/>
          <p:nvPr/>
        </p:nvSpPr>
        <p:spPr>
          <a:xfrm>
            <a:off x="2" y="4339575"/>
            <a:ext cx="9073661"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http://www.perinatalservicesbc.ca/Documents/Data-Surveillance/Reports/SurveillanceSpecialReportsMidwiferyReport2008.pdf</a:t>
            </a:r>
            <a:endParaRPr/>
          </a:p>
        </p:txBody>
      </p:sp>
      <p:sp>
        <p:nvSpPr>
          <p:cNvPr id="480" name="Google Shape;480;p73"/>
          <p:cNvSpPr txBox="1"/>
          <p:nvPr/>
        </p:nvSpPr>
        <p:spPr>
          <a:xfrm>
            <a:off x="821453" y="354205"/>
            <a:ext cx="735539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42, 573 deliveries in BC in 2021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p:nvPr/>
        </p:nvSpPr>
        <p:spPr>
          <a:xfrm>
            <a:off x="252663" y="233587"/>
            <a:ext cx="3249230" cy="4634664"/>
          </a:xfrm>
          <a:prstGeom prst="rect">
            <a:avLst/>
          </a:prstGeom>
          <a:solidFill>
            <a:srgbClr val="404040"/>
          </a:solidFill>
          <a:ln cap="sq" cmpd="thinThick" w="1270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0" name="Google Shape;160;p29"/>
          <p:cNvSpPr txBox="1"/>
          <p:nvPr>
            <p:ph type="title"/>
          </p:nvPr>
        </p:nvSpPr>
        <p:spPr>
          <a:xfrm>
            <a:off x="557214" y="557213"/>
            <a:ext cx="2607469" cy="372189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Calibri"/>
              <a:buNone/>
            </a:pPr>
            <a:r>
              <a:rPr b="1" lang="en" sz="3600">
                <a:solidFill>
                  <a:srgbClr val="FFFFFF"/>
                </a:solidFill>
                <a:latin typeface="Calibri"/>
                <a:ea typeface="Calibri"/>
                <a:cs typeface="Calibri"/>
                <a:sym typeface="Calibri"/>
              </a:rPr>
              <a:t>Horizontal vs Vertical Integration</a:t>
            </a:r>
            <a:endParaRPr/>
          </a:p>
        </p:txBody>
      </p:sp>
      <p:pic>
        <p:nvPicPr>
          <p:cNvPr descr="Integrated healthcare strategies that will be on the top in 2022" id="161" name="Google Shape;161;p29"/>
          <p:cNvPicPr preferRelativeResize="0"/>
          <p:nvPr>
            <p:ph idx="1" type="body"/>
          </p:nvPr>
        </p:nvPicPr>
        <p:blipFill rotWithShape="1">
          <a:blip r:embed="rId3">
            <a:alphaModFix/>
          </a:blip>
          <a:srcRect b="0" l="0" r="0" t="0"/>
          <a:stretch/>
        </p:blipFill>
        <p:spPr>
          <a:xfrm>
            <a:off x="4916118" y="1890"/>
            <a:ext cx="3329194" cy="51416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4"/>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Optometrists and Opticians</a:t>
            </a:r>
            <a:endParaRPr b="1" sz="3600"/>
          </a:p>
        </p:txBody>
      </p:sp>
      <p:sp>
        <p:nvSpPr>
          <p:cNvPr id="486" name="Google Shape;486;p74"/>
          <p:cNvSpPr txBox="1"/>
          <p:nvPr>
            <p:ph idx="1" type="body"/>
          </p:nvPr>
        </p:nvSpPr>
        <p:spPr>
          <a:xfrm>
            <a:off x="628651" y="897564"/>
            <a:ext cx="4880113" cy="39964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 sz="1600"/>
              <a:t>Optometrists</a:t>
            </a:r>
            <a:r>
              <a:rPr lang="en" sz="1600"/>
              <a:t> (doctors of optometry) are licensed  to</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Assess eye function and conditions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Prescribe selected medications to treat eye conditions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Prescribe glasses and contact lenses</a:t>
            </a:r>
            <a:endParaRPr/>
          </a:p>
          <a:p>
            <a:pPr indent="0" lvl="1" marL="4572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Opticians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Fill prescriptions for eyeglasses or contact lenses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Fit glasses and help patients select frames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Provide instruction related to contact lenses and glasses</a:t>
            </a:r>
            <a:endParaRPr/>
          </a:p>
          <a:p>
            <a:pPr indent="0" lvl="0" marL="0" rtl="0" algn="l">
              <a:spcBef>
                <a:spcPts val="320"/>
              </a:spcBef>
              <a:spcAft>
                <a:spcPts val="0"/>
              </a:spcAft>
              <a:buClr>
                <a:schemeClr val="dk1"/>
              </a:buClr>
              <a:buSzPts val="1600"/>
              <a:buNone/>
            </a:pPr>
            <a:r>
              <a:t/>
            </a:r>
            <a:endParaRPr sz="1600"/>
          </a:p>
        </p:txBody>
      </p:sp>
      <p:sp>
        <p:nvSpPr>
          <p:cNvPr id="487" name="Google Shape;487;p74"/>
          <p:cNvSpPr txBox="1"/>
          <p:nvPr/>
        </p:nvSpPr>
        <p:spPr>
          <a:xfrm>
            <a:off x="5915967" y="1017397"/>
            <a:ext cx="3029579" cy="9925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rgbClr val="000000"/>
                </a:solidFill>
                <a:latin typeface="Calibri"/>
                <a:ea typeface="Calibri"/>
                <a:cs typeface="Calibri"/>
                <a:sym typeface="Calibri"/>
              </a:rPr>
              <a:t>Doctors of optometry require seven to eight years of post-secondary education to obtain their professional designation, Doctor of Optometry (OD).</a:t>
            </a:r>
            <a:endParaRPr sz="1600">
              <a:solidFill>
                <a:srgbClr val="000000"/>
              </a:solidFill>
              <a:latin typeface="Calibri"/>
              <a:ea typeface="Calibri"/>
              <a:cs typeface="Calibri"/>
              <a:sym typeface="Calibri"/>
            </a:endParaRPr>
          </a:p>
        </p:txBody>
      </p:sp>
      <p:sp>
        <p:nvSpPr>
          <p:cNvPr id="488" name="Google Shape;488;p74"/>
          <p:cNvSpPr txBox="1"/>
          <p:nvPr/>
        </p:nvSpPr>
        <p:spPr>
          <a:xfrm>
            <a:off x="5833070" y="2211073"/>
            <a:ext cx="2901461" cy="8079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600">
                <a:solidFill>
                  <a:srgbClr val="000000"/>
                </a:solidFill>
                <a:latin typeface="Calibri"/>
                <a:ea typeface="Calibri"/>
                <a:cs typeface="Calibri"/>
                <a:sym typeface="Calibri"/>
              </a:rPr>
              <a:t>There are two schools of optometry located in Canada:  </a:t>
            </a:r>
            <a:endParaRPr/>
          </a:p>
          <a:p>
            <a:pPr indent="0" lvl="0" marL="0" marR="0" rtl="0" algn="l">
              <a:spcBef>
                <a:spcPts val="0"/>
              </a:spcBef>
              <a:spcAft>
                <a:spcPts val="0"/>
              </a:spcAft>
              <a:buNone/>
            </a:pPr>
            <a:r>
              <a:rPr lang="en" sz="1600" u="sng">
                <a:solidFill>
                  <a:schemeClr val="hlink"/>
                </a:solidFill>
                <a:latin typeface="Calibri"/>
                <a:ea typeface="Calibri"/>
                <a:cs typeface="Calibri"/>
                <a:sym typeface="Calibri"/>
                <a:hlinkClick r:id="rId3"/>
              </a:rPr>
              <a:t>University of Waterloo</a:t>
            </a:r>
            <a:r>
              <a:rPr lang="en" sz="16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 sz="1600" u="sng">
                <a:solidFill>
                  <a:schemeClr val="hlink"/>
                </a:solidFill>
                <a:latin typeface="Calibri"/>
                <a:ea typeface="Calibri"/>
                <a:cs typeface="Calibri"/>
                <a:sym typeface="Calibri"/>
                <a:hlinkClick r:id="rId4"/>
              </a:rPr>
              <a:t>Université de Montréal</a:t>
            </a:r>
            <a:endParaRPr sz="1600">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Osteopathic Physicians </a:t>
            </a:r>
            <a:endParaRPr b="1" sz="3600"/>
          </a:p>
        </p:txBody>
      </p:sp>
      <p:sp>
        <p:nvSpPr>
          <p:cNvPr id="494" name="Google Shape;494;p75"/>
          <p:cNvSpPr txBox="1"/>
          <p:nvPr>
            <p:ph idx="1" type="body"/>
          </p:nvPr>
        </p:nvSpPr>
        <p:spPr>
          <a:xfrm>
            <a:off x="628650" y="1167594"/>
            <a:ext cx="5372100" cy="3780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Osteopathy incorporates a holistic, manual approach to the diagnosis and treatment of disease. </a:t>
            </a:r>
            <a:r>
              <a:rPr lang="en" sz="1800"/>
              <a:t>It considers the musculoskeletal system and its relationship with the rest of the body in terms of self-healing, self-regulating capabilities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Osteopathic physicians are trained in the United States, Europe, Canada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In Canada, osteopathy remains a nonregulated profession.</a:t>
            </a:r>
            <a:r>
              <a:rPr lang="en" sz="1800"/>
              <a:t> Graduates of osteopathy schools can practise as osteopathic manual practitioners or therapists.</a:t>
            </a:r>
            <a:endParaRPr/>
          </a:p>
          <a:p>
            <a:pPr indent="0" lvl="0" marL="0" rtl="0" algn="l">
              <a:spcBef>
                <a:spcPts val="360"/>
              </a:spcBef>
              <a:spcAft>
                <a:spcPts val="0"/>
              </a:spcAft>
              <a:buClr>
                <a:schemeClr val="dk1"/>
              </a:buClr>
              <a:buSzPts val="1800"/>
              <a:buNone/>
            </a:pPr>
            <a:r>
              <a:t/>
            </a:r>
            <a:endParaRPr sz="1800"/>
          </a:p>
        </p:txBody>
      </p:sp>
      <p:sp>
        <p:nvSpPr>
          <p:cNvPr id="495" name="Google Shape;495;p75"/>
          <p:cNvSpPr txBox="1"/>
          <p:nvPr/>
        </p:nvSpPr>
        <p:spPr>
          <a:xfrm>
            <a:off x="6444207" y="1437624"/>
            <a:ext cx="2366387" cy="33932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Like doctors who have an MD (Medical Doctor) degree, DOs must pass a medical board exam to obtain a licence and enter practice. DOs must also register through the medical licensing council and either the College of Family Physicians (CFP) or the Royal College of Physicians and Surgeons of Canada (RCPSC).</a:t>
            </a:r>
            <a:endParaRPr sz="1800">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6"/>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1" name="Google Shape;501;p76"/>
          <p:cNvSpPr txBox="1"/>
          <p:nvPr>
            <p:ph type="title"/>
          </p:nvPr>
        </p:nvSpPr>
        <p:spPr>
          <a:xfrm>
            <a:off x="480061" y="735546"/>
            <a:ext cx="3276452" cy="594066"/>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Osteopathy </a:t>
            </a:r>
            <a:endParaRPr/>
          </a:p>
        </p:txBody>
      </p:sp>
      <p:sp>
        <p:nvSpPr>
          <p:cNvPr id="502" name="Google Shape;502;p76"/>
          <p:cNvSpPr/>
          <p:nvPr/>
        </p:nvSpPr>
        <p:spPr>
          <a:xfrm>
            <a:off x="480060" y="1940246"/>
            <a:ext cx="2606040" cy="13716"/>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3" name="Google Shape;503;p76"/>
          <p:cNvSpPr txBox="1"/>
          <p:nvPr>
            <p:ph idx="1" type="body"/>
          </p:nvPr>
        </p:nvSpPr>
        <p:spPr>
          <a:xfrm>
            <a:off x="480060" y="2154674"/>
            <a:ext cx="3182692" cy="249050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Osteopathy emphasizes the interrelationship between structure and function of the human body. It follows a belief in the body’s ability to self-heal and self-regulate. Osteopathic practitioners don’t see themselves as healers, but instead as facilitators to health.</a:t>
            </a:r>
            <a:endParaRPr sz="1800"/>
          </a:p>
        </p:txBody>
      </p:sp>
      <p:pic>
        <p:nvPicPr>
          <p:cNvPr descr="Wooden robot over white background" id="504" name="Google Shape;504;p76"/>
          <p:cNvPicPr preferRelativeResize="0"/>
          <p:nvPr/>
        </p:nvPicPr>
        <p:blipFill rotWithShape="1">
          <a:blip r:embed="rId3">
            <a:alphaModFix/>
          </a:blip>
          <a:srcRect b="-1" l="0" r="33046" t="0"/>
          <a:stretch/>
        </p:blipFill>
        <p:spPr>
          <a:xfrm>
            <a:off x="3983778" y="8"/>
            <a:ext cx="5159081" cy="5143492"/>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7"/>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Podiatrists (Chiropodists)</a:t>
            </a:r>
            <a:endParaRPr b="1" sz="3600"/>
          </a:p>
        </p:txBody>
      </p:sp>
      <p:sp>
        <p:nvSpPr>
          <p:cNvPr id="510" name="Google Shape;510;p77"/>
          <p:cNvSpPr txBox="1"/>
          <p:nvPr>
            <p:ph idx="1" type="body"/>
          </p:nvPr>
        </p:nvSpPr>
        <p:spPr>
          <a:xfrm>
            <a:off x="628650" y="951570"/>
            <a:ext cx="5163378" cy="383442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Podiatrists specialize in the diagnosis, assessment, and treatment of foot disorders, such as </a:t>
            </a:r>
            <a:endParaRPr sz="1800"/>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Sports injuries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Foot deformities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Infections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General foot conditions, including calluses, corns, ingrown toenails, and warts</a:t>
            </a:r>
            <a:endParaRPr/>
          </a:p>
          <a:p>
            <a:pPr indent="0" lvl="1" marL="4572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 Canada, the chiropody/podiatry program is offered only at the Michener Institute in Toronto</a:t>
            </a:r>
            <a:endParaRPr sz="1800"/>
          </a:p>
          <a:p>
            <a:pPr indent="0" lvl="0" marL="0" rtl="0" algn="l">
              <a:spcBef>
                <a:spcPts val="360"/>
              </a:spcBef>
              <a:spcAft>
                <a:spcPts val="0"/>
              </a:spcAft>
              <a:buClr>
                <a:schemeClr val="dk1"/>
              </a:buClr>
              <a:buSzPts val="1800"/>
              <a:buNone/>
            </a:pPr>
            <a:r>
              <a:t/>
            </a:r>
            <a:endParaRPr sz="1800"/>
          </a:p>
        </p:txBody>
      </p:sp>
      <p:pic>
        <p:nvPicPr>
          <p:cNvPr descr="A picture containing person, wall, indoor, hospital room&#10;&#10;Description automatically generated" id="511" name="Google Shape;511;p77"/>
          <p:cNvPicPr preferRelativeResize="0"/>
          <p:nvPr/>
        </p:nvPicPr>
        <p:blipFill rotWithShape="1">
          <a:blip r:embed="rId3">
            <a:alphaModFix/>
          </a:blip>
          <a:srcRect b="0" l="0" r="0" t="0"/>
          <a:stretch/>
        </p:blipFill>
        <p:spPr>
          <a:xfrm>
            <a:off x="5870750" y="1689303"/>
            <a:ext cx="3018311" cy="20524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8"/>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Personal Support Workers</a:t>
            </a:r>
            <a:endParaRPr b="1" sz="3600"/>
          </a:p>
        </p:txBody>
      </p:sp>
      <p:sp>
        <p:nvSpPr>
          <p:cNvPr id="517" name="Google Shape;517;p78"/>
          <p:cNvSpPr txBox="1"/>
          <p:nvPr>
            <p:ph idx="1" type="body"/>
          </p:nvPr>
        </p:nvSpPr>
        <p:spPr>
          <a:xfrm>
            <a:off x="582169" y="972177"/>
            <a:ext cx="4821332" cy="399437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Most jurisdictions recognize a category of health care workers who </a:t>
            </a:r>
            <a:r>
              <a:rPr b="1" lang="en" sz="1600"/>
              <a:t>provide basic care and carry out auxiliary duty for patients</a:t>
            </a:r>
            <a:r>
              <a:rPr lang="en" sz="1600"/>
              <a:t>. The title and educational requirements vary.</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These health care providers </a:t>
            </a:r>
            <a:r>
              <a:rPr b="1" lang="en" sz="1600"/>
              <a:t>work under the direction of other members of the health care team </a:t>
            </a:r>
            <a:r>
              <a:rPr lang="en" sz="1600"/>
              <a:t>in:</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long-term care facilities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home care organizations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adult day care programs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seniors’ residences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group homes</a:t>
            </a:r>
            <a:endParaRPr sz="1600"/>
          </a:p>
        </p:txBody>
      </p:sp>
      <p:sp>
        <p:nvSpPr>
          <p:cNvPr id="518" name="Google Shape;518;p78"/>
          <p:cNvSpPr txBox="1"/>
          <p:nvPr/>
        </p:nvSpPr>
        <p:spPr>
          <a:xfrm>
            <a:off x="5599445" y="972178"/>
            <a:ext cx="3406391" cy="214674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Personal support worker (PSW)</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Health care aide (HCA)</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Health care assistant</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Continuing care assistant (CCA)</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Health care support worker </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Home care support worker</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Resident care aide</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Orderly</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Health care attendant</a:t>
            </a:r>
            <a:endParaRPr/>
          </a:p>
          <a:p>
            <a:pPr indent="-285750" lvl="0" marL="285750" marR="0" rtl="0" algn="l">
              <a:spcBef>
                <a:spcPts val="0"/>
              </a:spcBef>
              <a:spcAft>
                <a:spcPts val="0"/>
              </a:spcAft>
              <a:buClr>
                <a:srgbClr val="000000"/>
              </a:buClr>
              <a:buSzPts val="1800"/>
              <a:buFont typeface="Arial"/>
              <a:buChar char="•"/>
            </a:pPr>
            <a:r>
              <a:rPr lang="en" sz="1800">
                <a:solidFill>
                  <a:srgbClr val="000000"/>
                </a:solidFill>
                <a:latin typeface="Calibri"/>
                <a:ea typeface="Calibri"/>
                <a:cs typeface="Calibri"/>
                <a:sym typeface="Calibri"/>
              </a:rPr>
              <a:t>Patient services associate</a:t>
            </a:r>
            <a:endParaRPr/>
          </a:p>
        </p:txBody>
      </p:sp>
      <p:pic>
        <p:nvPicPr>
          <p:cNvPr descr="A picture containing text, indoor, person, cluttered&#10;&#10;Description automatically generated" id="519" name="Google Shape;519;p78"/>
          <p:cNvPicPr preferRelativeResize="0"/>
          <p:nvPr/>
        </p:nvPicPr>
        <p:blipFill rotWithShape="1">
          <a:blip r:embed="rId3">
            <a:alphaModFix/>
          </a:blip>
          <a:srcRect b="0" l="0" r="0" t="0"/>
          <a:stretch/>
        </p:blipFill>
        <p:spPr>
          <a:xfrm>
            <a:off x="5403501" y="3376094"/>
            <a:ext cx="2857134" cy="159046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Psychologists</a:t>
            </a:r>
            <a:endParaRPr b="1" sz="3600"/>
          </a:p>
        </p:txBody>
      </p:sp>
      <p:sp>
        <p:nvSpPr>
          <p:cNvPr id="525" name="Google Shape;525;p79"/>
          <p:cNvSpPr txBox="1"/>
          <p:nvPr>
            <p:ph idx="1" type="body"/>
          </p:nvPr>
        </p:nvSpPr>
        <p:spPr>
          <a:xfrm>
            <a:off x="608772" y="1113588"/>
            <a:ext cx="3670024" cy="363094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Psychologists work with individuals and families to treat emotional and mental disorders, mainly through counselling.</a:t>
            </a:r>
            <a:endParaRPr/>
          </a:p>
          <a:p>
            <a:pPr indent="0" lvl="0" marL="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 sz="1800"/>
              <a:t>Psychologists do not have the authority to prescribe medications, perform medical procedures, or order lab or diagnostic tests.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Often a psychiatrist and a psychologist will work as a team.</a:t>
            </a:r>
            <a:endParaRPr/>
          </a:p>
          <a:p>
            <a:pPr indent="0" lvl="0" marL="0" rtl="0" algn="l">
              <a:spcBef>
                <a:spcPts val="360"/>
              </a:spcBef>
              <a:spcAft>
                <a:spcPts val="0"/>
              </a:spcAft>
              <a:buClr>
                <a:schemeClr val="dk1"/>
              </a:buClr>
              <a:buSzPts val="1800"/>
              <a:buNone/>
            </a:pPr>
            <a:r>
              <a:t/>
            </a:r>
            <a:endParaRPr sz="1800"/>
          </a:p>
        </p:txBody>
      </p:sp>
      <p:pic>
        <p:nvPicPr>
          <p:cNvPr descr="Chart, bar chart&#10;&#10;Description automatically generated" id="526" name="Google Shape;526;p79"/>
          <p:cNvPicPr preferRelativeResize="0"/>
          <p:nvPr/>
        </p:nvPicPr>
        <p:blipFill rotWithShape="1">
          <a:blip r:embed="rId3">
            <a:alphaModFix/>
          </a:blip>
          <a:srcRect b="0" l="0" r="0" t="0"/>
          <a:stretch/>
        </p:blipFill>
        <p:spPr>
          <a:xfrm>
            <a:off x="4781976" y="1401747"/>
            <a:ext cx="4146575" cy="311624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Respiratory Therapists </a:t>
            </a:r>
            <a:endParaRPr b="1" sz="3600"/>
          </a:p>
        </p:txBody>
      </p:sp>
      <p:sp>
        <p:nvSpPr>
          <p:cNvPr id="532" name="Google Shape;532;p80"/>
          <p:cNvSpPr txBox="1"/>
          <p:nvPr>
            <p:ph idx="1" type="body"/>
          </p:nvPr>
        </p:nvSpPr>
        <p:spPr>
          <a:xfrm>
            <a:off x="628651" y="1369219"/>
            <a:ext cx="4939748" cy="3263504"/>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lang="en" sz="1800"/>
              <a:t>Respiratory therapist (RT) college programs are three years in length, and university programs, four.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RTs, specialists in caring for people with breathing difficulties may:</a:t>
            </a:r>
            <a:endParaRPr/>
          </a:p>
          <a:p>
            <a:pPr indent="0" lvl="0" marL="0" rtl="0" algn="l">
              <a:spcBef>
                <a:spcPts val="360"/>
              </a:spcBef>
              <a:spcAft>
                <a:spcPts val="0"/>
              </a:spcAft>
              <a:buClr>
                <a:schemeClr val="dk1"/>
              </a:buClr>
              <a:buSzPts val="1800"/>
              <a:buNone/>
            </a:pPr>
            <a:r>
              <a:t/>
            </a:r>
            <a:endParaRPr i="1" sz="1800"/>
          </a:p>
          <a:p>
            <a:pPr indent="-285750" lvl="1" marL="742950" rtl="0" algn="l">
              <a:spcBef>
                <a:spcPts val="360"/>
              </a:spcBef>
              <a:spcAft>
                <a:spcPts val="0"/>
              </a:spcAft>
              <a:buClr>
                <a:schemeClr val="dk1"/>
              </a:buClr>
              <a:buSzPts val="1800"/>
              <a:buChar char="–"/>
            </a:pPr>
            <a:r>
              <a:rPr lang="en" sz="1800"/>
              <a:t>Manage advanced life support for patients on respirators</a:t>
            </a:r>
            <a:endParaRPr/>
          </a:p>
          <a:p>
            <a:pPr indent="-285750" lvl="1" marL="742950" rtl="0" algn="l">
              <a:spcBef>
                <a:spcPts val="360"/>
              </a:spcBef>
              <a:spcAft>
                <a:spcPts val="0"/>
              </a:spcAft>
              <a:buClr>
                <a:schemeClr val="dk1"/>
              </a:buClr>
              <a:buSzPts val="1800"/>
              <a:buChar char="–"/>
            </a:pPr>
            <a:r>
              <a:rPr lang="en" sz="1800"/>
              <a:t>Intubate patients</a:t>
            </a:r>
            <a:endParaRPr/>
          </a:p>
          <a:p>
            <a:pPr indent="-285750" lvl="1" marL="742950" rtl="0" algn="l">
              <a:spcBef>
                <a:spcPts val="360"/>
              </a:spcBef>
              <a:spcAft>
                <a:spcPts val="0"/>
              </a:spcAft>
              <a:buClr>
                <a:schemeClr val="dk1"/>
              </a:buClr>
              <a:buSzPts val="1800"/>
              <a:buChar char="–"/>
            </a:pPr>
            <a:r>
              <a:rPr lang="en" sz="1800"/>
              <a:t>Initiate the use of respirators </a:t>
            </a:r>
            <a:endParaRPr/>
          </a:p>
          <a:p>
            <a:pPr indent="-285750" lvl="1" marL="742950" rtl="0" algn="l">
              <a:spcBef>
                <a:spcPts val="360"/>
              </a:spcBef>
              <a:spcAft>
                <a:spcPts val="0"/>
              </a:spcAft>
              <a:buClr>
                <a:schemeClr val="dk1"/>
              </a:buClr>
              <a:buSzPts val="1800"/>
              <a:buChar char="–"/>
            </a:pPr>
            <a:r>
              <a:rPr lang="en" sz="1800"/>
              <a:t>Perform diagnostic testing</a:t>
            </a:r>
            <a:endParaRPr/>
          </a:p>
          <a:p>
            <a:pPr indent="-285750" lvl="1" marL="742950" rtl="0" algn="l">
              <a:spcBef>
                <a:spcPts val="360"/>
              </a:spcBef>
              <a:spcAft>
                <a:spcPts val="0"/>
              </a:spcAft>
              <a:buClr>
                <a:schemeClr val="dk1"/>
              </a:buClr>
              <a:buSzPts val="1800"/>
              <a:buChar char="–"/>
            </a:pPr>
            <a:r>
              <a:rPr lang="en" sz="1800"/>
              <a:t>Set up oxygen therapy or inhalation treatments</a:t>
            </a:r>
            <a:endParaRPr sz="1800"/>
          </a:p>
        </p:txBody>
      </p:sp>
      <p:pic>
        <p:nvPicPr>
          <p:cNvPr descr="Image result for respiratory therapists" id="533" name="Google Shape;533;p80"/>
          <p:cNvPicPr preferRelativeResize="0"/>
          <p:nvPr/>
        </p:nvPicPr>
        <p:blipFill rotWithShape="1">
          <a:blip r:embed="rId3">
            <a:alphaModFix/>
          </a:blip>
          <a:srcRect b="0" l="0" r="0" t="0"/>
          <a:stretch/>
        </p:blipFill>
        <p:spPr>
          <a:xfrm>
            <a:off x="5790813" y="1830652"/>
            <a:ext cx="3353188" cy="223139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1"/>
          <p:cNvSpPr txBox="1"/>
          <p:nvPr>
            <p:ph type="title"/>
          </p:nvPr>
        </p:nvSpPr>
        <p:spPr>
          <a:xfrm>
            <a:off x="457200" y="205978"/>
            <a:ext cx="8229600" cy="6375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Physiotherapists</a:t>
            </a:r>
            <a:endParaRPr b="1" sz="3600"/>
          </a:p>
        </p:txBody>
      </p:sp>
      <p:sp>
        <p:nvSpPr>
          <p:cNvPr id="539" name="Google Shape;539;p81"/>
          <p:cNvSpPr txBox="1"/>
          <p:nvPr>
            <p:ph idx="1" type="body"/>
          </p:nvPr>
        </p:nvSpPr>
        <p:spPr>
          <a:xfrm>
            <a:off x="628650" y="1167594"/>
            <a:ext cx="3821596" cy="346512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900"/>
              <a:buChar char="•"/>
            </a:pPr>
            <a:r>
              <a:rPr lang="en" sz="1900"/>
              <a:t>Physiotherapists are regulated health professionals who work with patients in a variety of settings to </a:t>
            </a:r>
            <a:endParaRPr sz="1900"/>
          </a:p>
          <a:p>
            <a:pPr indent="0" lvl="0" marL="0" rtl="0" algn="l">
              <a:spcBef>
                <a:spcPts val="380"/>
              </a:spcBef>
              <a:spcAft>
                <a:spcPts val="0"/>
              </a:spcAft>
              <a:buClr>
                <a:schemeClr val="dk1"/>
              </a:buClr>
              <a:buSzPts val="1900"/>
              <a:buNone/>
            </a:pPr>
            <a:r>
              <a:t/>
            </a:r>
            <a:endParaRPr sz="1900"/>
          </a:p>
          <a:p>
            <a:pPr indent="-285750" lvl="1" marL="742950" rtl="0" algn="l">
              <a:spcBef>
                <a:spcPts val="380"/>
              </a:spcBef>
              <a:spcAft>
                <a:spcPts val="0"/>
              </a:spcAft>
              <a:buClr>
                <a:schemeClr val="dk1"/>
              </a:buClr>
              <a:buSzPts val="1900"/>
              <a:buChar char="–"/>
            </a:pPr>
            <a:r>
              <a:rPr b="1" lang="en" sz="1900"/>
              <a:t>Limit and improve physical impairments and disabilities</a:t>
            </a:r>
            <a:endParaRPr/>
          </a:p>
          <a:p>
            <a:pPr indent="0" lvl="1" marL="457200" rtl="0" algn="l">
              <a:spcBef>
                <a:spcPts val="380"/>
              </a:spcBef>
              <a:spcAft>
                <a:spcPts val="0"/>
              </a:spcAft>
              <a:buClr>
                <a:schemeClr val="dk1"/>
              </a:buClr>
              <a:buSzPts val="1900"/>
              <a:buNone/>
            </a:pPr>
            <a:r>
              <a:t/>
            </a:r>
            <a:endParaRPr sz="1900"/>
          </a:p>
          <a:p>
            <a:pPr indent="-285750" lvl="1" marL="742950" rtl="0" algn="l">
              <a:spcBef>
                <a:spcPts val="380"/>
              </a:spcBef>
              <a:spcAft>
                <a:spcPts val="0"/>
              </a:spcAft>
              <a:buClr>
                <a:schemeClr val="dk1"/>
              </a:buClr>
              <a:buSzPts val="1900"/>
              <a:buChar char="–"/>
            </a:pPr>
            <a:r>
              <a:rPr b="1" lang="en" sz="1900"/>
              <a:t>Prevent and manage pain</a:t>
            </a:r>
            <a:endParaRPr/>
          </a:p>
          <a:p>
            <a:pPr indent="0" lvl="1" marL="457200" rtl="0" algn="l">
              <a:spcBef>
                <a:spcPts val="380"/>
              </a:spcBef>
              <a:spcAft>
                <a:spcPts val="0"/>
              </a:spcAft>
              <a:buClr>
                <a:schemeClr val="dk1"/>
              </a:buClr>
              <a:buSzPts val="1900"/>
              <a:buNone/>
            </a:pPr>
            <a:r>
              <a:t/>
            </a:r>
            <a:endParaRPr sz="1900"/>
          </a:p>
          <a:p>
            <a:pPr indent="-342900" lvl="0" marL="342900" rtl="0" algn="l">
              <a:spcBef>
                <a:spcPts val="360"/>
              </a:spcBef>
              <a:spcAft>
                <a:spcPts val="0"/>
              </a:spcAft>
              <a:buClr>
                <a:schemeClr val="dk1"/>
              </a:buClr>
              <a:buSzPts val="1800"/>
              <a:buChar char="•"/>
            </a:pPr>
            <a:r>
              <a:rPr lang="en" sz="1800"/>
              <a:t>Most jurisdictions cover physiotherapy services under specific conditions and for limited time frames</a:t>
            </a:r>
            <a:endParaRPr sz="1800"/>
          </a:p>
          <a:p>
            <a:pPr indent="0" lvl="0" marL="0" rtl="0" algn="l">
              <a:spcBef>
                <a:spcPts val="360"/>
              </a:spcBef>
              <a:spcAft>
                <a:spcPts val="0"/>
              </a:spcAft>
              <a:buClr>
                <a:schemeClr val="dk1"/>
              </a:buClr>
              <a:buSzPts val="1800"/>
              <a:buNone/>
            </a:pPr>
            <a:r>
              <a:t/>
            </a:r>
            <a:endParaRPr sz="1800"/>
          </a:p>
        </p:txBody>
      </p:sp>
      <p:pic>
        <p:nvPicPr>
          <p:cNvPr descr="Image result for physiothreapists" id="540" name="Google Shape;540;p81"/>
          <p:cNvPicPr preferRelativeResize="0"/>
          <p:nvPr/>
        </p:nvPicPr>
        <p:blipFill rotWithShape="1">
          <a:blip r:embed="rId3">
            <a:alphaModFix/>
          </a:blip>
          <a:srcRect b="0" l="0" r="0" t="0"/>
          <a:stretch/>
        </p:blipFill>
        <p:spPr>
          <a:xfrm>
            <a:off x="5002518" y="1619722"/>
            <a:ext cx="3740824" cy="248934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2"/>
          <p:cNvSpPr txBox="1"/>
          <p:nvPr>
            <p:ph type="title"/>
          </p:nvPr>
        </p:nvSpPr>
        <p:spPr>
          <a:xfrm>
            <a:off x="457200" y="205978"/>
            <a:ext cx="8229600" cy="6375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Occupational Therapists</a:t>
            </a:r>
            <a:endParaRPr b="1" sz="3600"/>
          </a:p>
        </p:txBody>
      </p:sp>
      <p:sp>
        <p:nvSpPr>
          <p:cNvPr id="546" name="Google Shape;546;p82"/>
          <p:cNvSpPr txBox="1"/>
          <p:nvPr>
            <p:ph idx="1" type="body"/>
          </p:nvPr>
        </p:nvSpPr>
        <p:spPr>
          <a:xfrm>
            <a:off x="628651" y="1059582"/>
            <a:ext cx="4499942" cy="383442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Occupational therapists (OTs) work in a variety of settings to </a:t>
            </a:r>
            <a:r>
              <a:rPr b="1" lang="en" sz="1800"/>
              <a:t>help people learn or relearn to manage important everyday activities</a:t>
            </a:r>
            <a:r>
              <a:rPr i="1" lang="en" sz="1800"/>
              <a:t>.</a:t>
            </a:r>
            <a:endParaRPr/>
          </a:p>
          <a:p>
            <a:pPr indent="0" lvl="0" marL="0" rtl="0" algn="l">
              <a:spcBef>
                <a:spcPts val="360"/>
              </a:spcBef>
              <a:spcAft>
                <a:spcPts val="0"/>
              </a:spcAft>
              <a:buClr>
                <a:schemeClr val="dk1"/>
              </a:buClr>
              <a:buSzPts val="1800"/>
              <a:buNone/>
            </a:pPr>
            <a:r>
              <a:t/>
            </a:r>
            <a:endParaRPr i="1" sz="1800"/>
          </a:p>
          <a:p>
            <a:pPr indent="-342900" lvl="0" marL="342900" rtl="0" algn="l">
              <a:lnSpc>
                <a:spcPct val="85000"/>
              </a:lnSpc>
              <a:spcBef>
                <a:spcPts val="360"/>
              </a:spcBef>
              <a:spcAft>
                <a:spcPts val="0"/>
              </a:spcAft>
              <a:buClr>
                <a:schemeClr val="dk1"/>
              </a:buClr>
              <a:buSzPts val="1800"/>
              <a:buChar char="•"/>
            </a:pPr>
            <a:r>
              <a:rPr lang="en" sz="1800"/>
              <a:t>OTs work with patients who have difficulties as the result of</a:t>
            </a:r>
            <a:endParaRPr/>
          </a:p>
          <a:p>
            <a:pPr indent="0" lvl="0" marL="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 sz="1800"/>
              <a:t>Accident</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 sz="1800"/>
              <a:t>Disability</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 sz="1800"/>
              <a:t>Disease</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 sz="1800"/>
              <a:t>Emotional or developmental problems</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 sz="1800"/>
              <a:t>Aging</a:t>
            </a:r>
            <a:endParaRPr sz="1800"/>
          </a:p>
        </p:txBody>
      </p:sp>
      <p:pic>
        <p:nvPicPr>
          <p:cNvPr descr="Image result for occupational therapist" id="547" name="Google Shape;547;p82"/>
          <p:cNvPicPr preferRelativeResize="0"/>
          <p:nvPr/>
        </p:nvPicPr>
        <p:blipFill rotWithShape="1">
          <a:blip r:embed="rId3">
            <a:alphaModFix/>
          </a:blip>
          <a:srcRect b="0" l="0" r="0" t="0"/>
          <a:stretch/>
        </p:blipFill>
        <p:spPr>
          <a:xfrm>
            <a:off x="5487722" y="1606153"/>
            <a:ext cx="3445264" cy="229790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3"/>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Laboratory and Diagnostic Services</a:t>
            </a:r>
            <a:endParaRPr b="1" sz="3600"/>
          </a:p>
        </p:txBody>
      </p:sp>
      <p:sp>
        <p:nvSpPr>
          <p:cNvPr id="553" name="Google Shape;553;p83"/>
          <p:cNvSpPr txBox="1"/>
          <p:nvPr>
            <p:ph idx="1" type="body"/>
          </p:nvPr>
        </p:nvSpPr>
        <p:spPr>
          <a:xfrm>
            <a:off x="434837" y="951570"/>
            <a:ext cx="4604303" cy="3780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field of medicine depends greatly on laboratory and diagnostic services.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diagnoses cannot be confirmed without a lab or diagnostic test of some sort.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Highly qualified individuals, including physician specialists and technicians and technologists specialists, populate this field.</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specialties exist within this area, most of which are regulated in their individual province or territory.</a:t>
            </a:r>
            <a:endParaRPr/>
          </a:p>
          <a:p>
            <a:pPr indent="-139700" lvl="0" marL="342900" rtl="0" algn="l">
              <a:spcBef>
                <a:spcPts val="640"/>
              </a:spcBef>
              <a:spcAft>
                <a:spcPts val="0"/>
              </a:spcAft>
              <a:buClr>
                <a:schemeClr val="dk1"/>
              </a:buClr>
              <a:buSzPts val="3200"/>
              <a:buNone/>
            </a:pPr>
            <a:r>
              <a:t/>
            </a:r>
            <a:endParaRPr/>
          </a:p>
        </p:txBody>
      </p:sp>
      <p:pic>
        <p:nvPicPr>
          <p:cNvPr descr="Image result for laboratory and diagnostic care" id="554" name="Google Shape;554;p83"/>
          <p:cNvPicPr preferRelativeResize="0"/>
          <p:nvPr/>
        </p:nvPicPr>
        <p:blipFill rotWithShape="1">
          <a:blip r:embed="rId3">
            <a:alphaModFix/>
          </a:blip>
          <a:srcRect b="0" l="0" r="0" t="0"/>
          <a:stretch/>
        </p:blipFill>
        <p:spPr>
          <a:xfrm>
            <a:off x="5140404" y="1582614"/>
            <a:ext cx="3002697" cy="24982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Regulation of Health Care Professions</a:t>
            </a:r>
            <a:endParaRPr b="1" sz="3600"/>
          </a:p>
        </p:txBody>
      </p:sp>
      <p:sp>
        <p:nvSpPr>
          <p:cNvPr id="167" name="Google Shape;167;p30"/>
          <p:cNvSpPr txBox="1"/>
          <p:nvPr>
            <p:ph idx="1" type="body"/>
          </p:nvPr>
        </p:nvSpPr>
        <p:spPr>
          <a:xfrm>
            <a:off x="628651" y="1059582"/>
            <a:ext cx="4656482" cy="3834426"/>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600"/>
              <a:buChar char="•"/>
            </a:pPr>
            <a:r>
              <a:rPr lang="en" sz="1600"/>
              <a:t>Educational standards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Provincial and territorial examinations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Practitioner’s </a:t>
            </a:r>
            <a:r>
              <a:rPr i="1" lang="en" sz="1600"/>
              <a:t>scope of practice, </a:t>
            </a:r>
            <a:r>
              <a:rPr lang="en" sz="1600"/>
              <a:t>which outlines skills, acts, and services the practitioner is able to perform competently and safely</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Curbing of individual’s practice if standards are not met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Formal complaints process for the public</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Complaints investigation and follow-up</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Title protection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Competence and quality assurance</a:t>
            </a:r>
            <a:endParaRPr/>
          </a:p>
          <a:p>
            <a:pPr indent="0" lvl="0" marL="0" rtl="0" algn="l">
              <a:spcBef>
                <a:spcPts val="320"/>
              </a:spcBef>
              <a:spcAft>
                <a:spcPts val="0"/>
              </a:spcAft>
              <a:buClr>
                <a:schemeClr val="dk1"/>
              </a:buClr>
              <a:buSzPts val="1600"/>
              <a:buNone/>
            </a:pPr>
            <a:r>
              <a:t/>
            </a:r>
            <a:endParaRPr sz="1600"/>
          </a:p>
        </p:txBody>
      </p:sp>
      <p:pic>
        <p:nvPicPr>
          <p:cNvPr descr="Image result for bc health professions act" id="168" name="Google Shape;168;p30"/>
          <p:cNvPicPr preferRelativeResize="0"/>
          <p:nvPr/>
        </p:nvPicPr>
        <p:blipFill rotWithShape="1">
          <a:blip r:embed="rId3">
            <a:alphaModFix/>
          </a:blip>
          <a:srcRect b="0" l="0" r="0" t="0"/>
          <a:stretch/>
        </p:blipFill>
        <p:spPr>
          <a:xfrm>
            <a:off x="5355686" y="2075639"/>
            <a:ext cx="3704495" cy="178008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4"/>
          <p:cNvSpPr txBox="1"/>
          <p:nvPr>
            <p:ph type="title"/>
          </p:nvPr>
        </p:nvSpPr>
        <p:spPr>
          <a:xfrm>
            <a:off x="457200" y="205978"/>
            <a:ext cx="8229600" cy="69158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Volunteer Caregivers</a:t>
            </a:r>
            <a:endParaRPr b="1" sz="3600"/>
          </a:p>
        </p:txBody>
      </p:sp>
      <p:sp>
        <p:nvSpPr>
          <p:cNvPr id="560" name="Google Shape;560;p84"/>
          <p:cNvSpPr txBox="1"/>
          <p:nvPr>
            <p:ph idx="1" type="body"/>
          </p:nvPr>
        </p:nvSpPr>
        <p:spPr>
          <a:xfrm>
            <a:off x="628651" y="1113588"/>
            <a:ext cx="4548764" cy="367240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Friends, family, and volunteer caregivers     (who work in partnership with professional caregivers) provide tremendous support to those who are ill.</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With current shortages in all categories of health care professionals, many patients depend on volunteers to fill in the gaps in their care.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hours of care provided by these individuals are uncountable, the output unequalled, and the stress phenomenal.</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ill people could not manage without this supportive network.</a:t>
            </a:r>
            <a:endParaRPr/>
          </a:p>
          <a:p>
            <a:pPr indent="-228600" lvl="0" marL="342900" rtl="0" algn="l">
              <a:spcBef>
                <a:spcPts val="360"/>
              </a:spcBef>
              <a:spcAft>
                <a:spcPts val="0"/>
              </a:spcAft>
              <a:buClr>
                <a:schemeClr val="dk1"/>
              </a:buClr>
              <a:buSzPts val="1800"/>
              <a:buNone/>
            </a:pPr>
            <a:r>
              <a:t/>
            </a:r>
            <a:endParaRPr sz="1800"/>
          </a:p>
        </p:txBody>
      </p:sp>
      <p:pic>
        <p:nvPicPr>
          <p:cNvPr descr="Image result for volunteers caregiving" id="561" name="Google Shape;561;p84"/>
          <p:cNvPicPr preferRelativeResize="0"/>
          <p:nvPr/>
        </p:nvPicPr>
        <p:blipFill rotWithShape="1">
          <a:blip r:embed="rId3">
            <a:alphaModFix/>
          </a:blip>
          <a:srcRect b="0" l="0" r="0" t="0"/>
          <a:stretch/>
        </p:blipFill>
        <p:spPr>
          <a:xfrm>
            <a:off x="5478865" y="1813256"/>
            <a:ext cx="3522836" cy="234428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Support received by caregivers in Canada </a:t>
            </a:r>
            <a:endParaRPr/>
          </a:p>
        </p:txBody>
      </p:sp>
      <p:sp>
        <p:nvSpPr>
          <p:cNvPr id="567" name="Google Shape;567;p85"/>
          <p:cNvSpPr txBox="1"/>
          <p:nvPr>
            <p:ph idx="1" type="body"/>
          </p:nvPr>
        </p:nvSpPr>
        <p:spPr>
          <a:xfrm>
            <a:off x="628650" y="1369219"/>
            <a:ext cx="4684416" cy="326350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 large number of Canadians provide care or help to family members or friends who have a long-term health condition or disability</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 2018, one-quarter of Canadians aged 15 and older reported they had, in the past year, cared for or helped someone who had a long-term health condition or a physical or mental disability, or someone who had problems related to aging</a:t>
            </a:r>
            <a:endParaRPr sz="1800"/>
          </a:p>
        </p:txBody>
      </p:sp>
      <p:pic>
        <p:nvPicPr>
          <p:cNvPr descr="A picture containing person, posing&#10;&#10;Description automatically generated" id="568" name="Google Shape;568;p85"/>
          <p:cNvPicPr preferRelativeResize="0"/>
          <p:nvPr/>
        </p:nvPicPr>
        <p:blipFill rotWithShape="1">
          <a:blip r:embed="rId3">
            <a:alphaModFix/>
          </a:blip>
          <a:srcRect b="0" l="0" r="0" t="0"/>
          <a:stretch/>
        </p:blipFill>
        <p:spPr>
          <a:xfrm>
            <a:off x="5877110" y="2110770"/>
            <a:ext cx="3001715" cy="203855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 sz="2400"/>
              <a:t>One‑quarter of Canadians provided care in the past year, and 7 in 10 caregivers received some form of support</a:t>
            </a:r>
            <a:endParaRPr b="1" sz="2400"/>
          </a:p>
        </p:txBody>
      </p:sp>
      <p:pic>
        <p:nvPicPr>
          <p:cNvPr descr="Chart, pie chart&#10;&#10;Description automatically generated" id="574" name="Google Shape;574;p86"/>
          <p:cNvPicPr preferRelativeResize="0"/>
          <p:nvPr>
            <p:ph idx="1" type="body"/>
          </p:nvPr>
        </p:nvPicPr>
        <p:blipFill rotWithShape="1">
          <a:blip r:embed="rId3">
            <a:alphaModFix/>
          </a:blip>
          <a:srcRect b="0" l="0" r="0" t="0"/>
          <a:stretch/>
        </p:blipFill>
        <p:spPr>
          <a:xfrm>
            <a:off x="150294" y="1812980"/>
            <a:ext cx="3858110" cy="2761534"/>
          </a:xfrm>
          <a:prstGeom prst="rect">
            <a:avLst/>
          </a:prstGeom>
          <a:noFill/>
          <a:ln>
            <a:noFill/>
          </a:ln>
        </p:spPr>
      </p:pic>
      <p:pic>
        <p:nvPicPr>
          <p:cNvPr descr="Graphical user interface, text, application, email&#10;&#10;Description automatically generated" id="575" name="Google Shape;575;p86"/>
          <p:cNvPicPr preferRelativeResize="0"/>
          <p:nvPr/>
        </p:nvPicPr>
        <p:blipFill rotWithShape="1">
          <a:blip r:embed="rId4">
            <a:alphaModFix/>
          </a:blip>
          <a:srcRect b="0" l="0" r="0" t="0"/>
          <a:stretch/>
        </p:blipFill>
        <p:spPr>
          <a:xfrm>
            <a:off x="4717702" y="1812980"/>
            <a:ext cx="4426299" cy="26365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descr="Chart, pie chart&#10;&#10;Description automatically generated" id="580" name="Google Shape;580;p87"/>
          <p:cNvPicPr preferRelativeResize="0"/>
          <p:nvPr/>
        </p:nvPicPr>
        <p:blipFill rotWithShape="1">
          <a:blip r:embed="rId3">
            <a:alphaModFix/>
          </a:blip>
          <a:srcRect b="0" l="0" r="0" t="0"/>
          <a:stretch/>
        </p:blipFill>
        <p:spPr>
          <a:xfrm>
            <a:off x="1" y="0"/>
            <a:ext cx="4903940" cy="5143500"/>
          </a:xfrm>
          <a:prstGeom prst="rect">
            <a:avLst/>
          </a:prstGeom>
          <a:noFill/>
          <a:ln>
            <a:noFill/>
          </a:ln>
        </p:spPr>
      </p:pic>
      <p:pic>
        <p:nvPicPr>
          <p:cNvPr descr="Chart, pie chart&#10;&#10;Description automatically generated" id="581" name="Google Shape;581;p87"/>
          <p:cNvPicPr preferRelativeResize="0"/>
          <p:nvPr/>
        </p:nvPicPr>
        <p:blipFill rotWithShape="1">
          <a:blip r:embed="rId4">
            <a:alphaModFix/>
          </a:blip>
          <a:srcRect b="0" l="0" r="0" t="0"/>
          <a:stretch/>
        </p:blipFill>
        <p:spPr>
          <a:xfrm>
            <a:off x="4517650" y="137539"/>
            <a:ext cx="4626350" cy="48684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Practice Settings (1 of 3)</a:t>
            </a:r>
            <a:endParaRPr b="1" sz="3600"/>
          </a:p>
        </p:txBody>
      </p:sp>
      <p:sp>
        <p:nvSpPr>
          <p:cNvPr id="587" name="Google Shape;587;p88"/>
          <p:cNvSpPr txBox="1"/>
          <p:nvPr>
            <p:ph idx="1" type="body"/>
          </p:nvPr>
        </p:nvSpPr>
        <p:spPr>
          <a:xfrm>
            <a:off x="628652" y="1369219"/>
            <a:ext cx="4503545" cy="3263504"/>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100"/>
              <a:buChar char="•"/>
            </a:pPr>
            <a:r>
              <a:rPr lang="en" sz="2100"/>
              <a:t>The need for </a:t>
            </a:r>
            <a:r>
              <a:rPr b="1" lang="en" sz="2100"/>
              <a:t>home and community care</a:t>
            </a:r>
            <a:r>
              <a:rPr lang="en" sz="2100"/>
              <a:t> is increasing for several reasons</a:t>
            </a:r>
            <a:endParaRPr/>
          </a:p>
          <a:p>
            <a:pPr indent="0" lvl="0" marL="0" rtl="0" algn="l">
              <a:lnSpc>
                <a:spcPct val="80000"/>
              </a:lnSpc>
              <a:spcBef>
                <a:spcPts val="420"/>
              </a:spcBef>
              <a:spcAft>
                <a:spcPts val="0"/>
              </a:spcAft>
              <a:buClr>
                <a:schemeClr val="dk1"/>
              </a:buClr>
              <a:buSzPts val="2100"/>
              <a:buNone/>
            </a:pPr>
            <a:r>
              <a:t/>
            </a:r>
            <a:endParaRPr sz="2100"/>
          </a:p>
          <a:p>
            <a:pPr indent="-342900" lvl="0" marL="342900" rtl="0" algn="l">
              <a:lnSpc>
                <a:spcPct val="80000"/>
              </a:lnSpc>
              <a:spcBef>
                <a:spcPts val="420"/>
              </a:spcBef>
              <a:spcAft>
                <a:spcPts val="0"/>
              </a:spcAft>
              <a:buClr>
                <a:schemeClr val="dk1"/>
              </a:buClr>
              <a:buSzPts val="2100"/>
              <a:buChar char="•"/>
            </a:pPr>
            <a:r>
              <a:rPr lang="en" sz="2100"/>
              <a:t>The </a:t>
            </a:r>
            <a:r>
              <a:rPr b="1" lang="en" sz="2100"/>
              <a:t>objective is to reduce or avoid time in hospital and delay or avoid admission to long-term care facilities</a:t>
            </a:r>
            <a:endParaRPr/>
          </a:p>
          <a:p>
            <a:pPr indent="0" lvl="0" marL="0" rtl="0" algn="l">
              <a:lnSpc>
                <a:spcPct val="80000"/>
              </a:lnSpc>
              <a:spcBef>
                <a:spcPts val="420"/>
              </a:spcBef>
              <a:spcAft>
                <a:spcPts val="0"/>
              </a:spcAft>
              <a:buClr>
                <a:schemeClr val="dk1"/>
              </a:buClr>
              <a:buSzPts val="2100"/>
              <a:buNone/>
            </a:pPr>
            <a:r>
              <a:t/>
            </a:r>
            <a:endParaRPr sz="2100"/>
          </a:p>
          <a:p>
            <a:pPr indent="-342900" lvl="0" marL="342900" rtl="0" algn="l">
              <a:lnSpc>
                <a:spcPct val="80000"/>
              </a:lnSpc>
              <a:spcBef>
                <a:spcPts val="420"/>
              </a:spcBef>
              <a:spcAft>
                <a:spcPts val="0"/>
              </a:spcAft>
              <a:buClr>
                <a:schemeClr val="dk1"/>
              </a:buClr>
              <a:buSzPts val="2100"/>
              <a:buChar char="•"/>
            </a:pPr>
            <a:r>
              <a:rPr lang="en" sz="2100"/>
              <a:t>Home care is provided for individuals with a variety of health issues including acute or chronic illnesses, complex heath needs, palliative care, respite, or rehabilitative care.</a:t>
            </a:r>
            <a:endParaRPr sz="2100"/>
          </a:p>
          <a:p>
            <a:pPr indent="0" lvl="0" marL="0" rtl="0" algn="l">
              <a:spcBef>
                <a:spcPts val="360"/>
              </a:spcBef>
              <a:spcAft>
                <a:spcPts val="0"/>
              </a:spcAft>
              <a:buClr>
                <a:schemeClr val="dk1"/>
              </a:buClr>
              <a:buSzPts val="1800"/>
              <a:buNone/>
            </a:pPr>
            <a:r>
              <a:t/>
            </a:r>
            <a:endParaRPr sz="1800"/>
          </a:p>
        </p:txBody>
      </p:sp>
      <p:pic>
        <p:nvPicPr>
          <p:cNvPr descr="Image result for home care" id="588" name="Google Shape;588;p88"/>
          <p:cNvPicPr preferRelativeResize="0"/>
          <p:nvPr/>
        </p:nvPicPr>
        <p:blipFill rotWithShape="1">
          <a:blip r:embed="rId3">
            <a:alphaModFix/>
          </a:blip>
          <a:srcRect b="0" l="0" r="0" t="0"/>
          <a:stretch/>
        </p:blipFill>
        <p:spPr>
          <a:xfrm>
            <a:off x="5461563" y="1369219"/>
            <a:ext cx="3617308" cy="24831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Practice Settings (2 of 3)</a:t>
            </a:r>
            <a:endParaRPr b="1" sz="3600"/>
          </a:p>
        </p:txBody>
      </p:sp>
      <p:sp>
        <p:nvSpPr>
          <p:cNvPr id="594" name="Google Shape;594;p89"/>
          <p:cNvSpPr txBox="1"/>
          <p:nvPr>
            <p:ph idx="1" type="body"/>
          </p:nvPr>
        </p:nvSpPr>
        <p:spPr>
          <a:xfrm>
            <a:off x="628651" y="1369219"/>
            <a:ext cx="4604303" cy="3263504"/>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1800"/>
              <a:buChar char="•"/>
            </a:pPr>
            <a:r>
              <a:rPr b="1" lang="en" sz="1800"/>
              <a:t>Urgent care and walk-in clinics </a:t>
            </a:r>
            <a:r>
              <a:rPr lang="en" sz="1800"/>
              <a:t>provide nonemergency medical care to people. </a:t>
            </a:r>
            <a:endParaRPr sz="1800"/>
          </a:p>
          <a:p>
            <a:pPr indent="0" lvl="0" marL="0" rtl="0" algn="l">
              <a:lnSpc>
                <a:spcPct val="80000"/>
              </a:lnSpc>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Ambulatory care</a:t>
            </a:r>
            <a:r>
              <a:rPr lang="en" sz="1800"/>
              <a:t> encompasses several different types of facilities, including clinics, day surgeries and emergency rooms.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Outpatient clinics </a:t>
            </a:r>
            <a:r>
              <a:rPr lang="en" sz="1800"/>
              <a:t>offer services to meet the unique needs of a particular area.</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Mental health clinics </a:t>
            </a:r>
            <a:r>
              <a:rPr lang="en" sz="1800"/>
              <a:t>respond to the specific needs of individuals with mental health disorders</a:t>
            </a:r>
            <a:endParaRPr/>
          </a:p>
          <a:p>
            <a:pPr indent="0" lvl="0" marL="0" rtl="0" algn="l">
              <a:spcBef>
                <a:spcPts val="360"/>
              </a:spcBef>
              <a:spcAft>
                <a:spcPts val="0"/>
              </a:spcAft>
              <a:buClr>
                <a:schemeClr val="dk1"/>
              </a:buClr>
              <a:buSzPts val="1800"/>
              <a:buNone/>
            </a:pPr>
            <a:r>
              <a:t/>
            </a:r>
            <a:endParaRPr sz="1800"/>
          </a:p>
        </p:txBody>
      </p:sp>
      <p:pic>
        <p:nvPicPr>
          <p:cNvPr descr="Image result for home care" id="595" name="Google Shape;595;p89"/>
          <p:cNvPicPr preferRelativeResize="0"/>
          <p:nvPr/>
        </p:nvPicPr>
        <p:blipFill rotWithShape="1">
          <a:blip r:embed="rId3">
            <a:alphaModFix/>
          </a:blip>
          <a:srcRect b="0" l="0" r="0" t="0"/>
          <a:stretch/>
        </p:blipFill>
        <p:spPr>
          <a:xfrm>
            <a:off x="5408184" y="2268416"/>
            <a:ext cx="3389096" cy="199433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Practice Settings (3 of 3)</a:t>
            </a:r>
            <a:endParaRPr/>
          </a:p>
        </p:txBody>
      </p:sp>
      <p:sp>
        <p:nvSpPr>
          <p:cNvPr id="601" name="Google Shape;601;p90"/>
          <p:cNvSpPr txBox="1"/>
          <p:nvPr>
            <p:ph idx="1" type="body"/>
          </p:nvPr>
        </p:nvSpPr>
        <p:spPr>
          <a:xfrm>
            <a:off x="628650" y="1369219"/>
            <a:ext cx="5059018" cy="326350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Harm reduction sites or clinics </a:t>
            </a:r>
            <a:r>
              <a:rPr lang="en" sz="1800"/>
              <a:t>are guided by strategies, practices, and procedures that reduce the harm to individuals caused by substance misuse and addiction.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Methadone clinics </a:t>
            </a:r>
            <a:r>
              <a:rPr lang="en" sz="1800"/>
              <a:t>treat individuals addicted to opioid drugs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Nurse Practitioner-Led clinics </a:t>
            </a:r>
            <a:r>
              <a:rPr lang="en" sz="1800"/>
              <a:t>provide care for individuals who do not have access to a primary care provider or primary health care team</a:t>
            </a:r>
            <a:endParaRPr sz="1800"/>
          </a:p>
          <a:p>
            <a:pPr indent="0" lvl="0" marL="0" rtl="0" algn="l">
              <a:spcBef>
                <a:spcPts val="360"/>
              </a:spcBef>
              <a:spcAft>
                <a:spcPts val="0"/>
              </a:spcAft>
              <a:buClr>
                <a:schemeClr val="dk1"/>
              </a:buClr>
              <a:buSzPts val="1800"/>
              <a:buNone/>
            </a:pPr>
            <a:r>
              <a:t/>
            </a:r>
            <a:endParaRPr sz="1800"/>
          </a:p>
        </p:txBody>
      </p:sp>
      <p:pic>
        <p:nvPicPr>
          <p:cNvPr descr="Image result for care of homeless" id="602" name="Google Shape;602;p90"/>
          <p:cNvPicPr preferRelativeResize="0"/>
          <p:nvPr/>
        </p:nvPicPr>
        <p:blipFill rotWithShape="1">
          <a:blip r:embed="rId3">
            <a:alphaModFix/>
          </a:blip>
          <a:srcRect b="0" l="0" r="0" t="0"/>
          <a:stretch/>
        </p:blipFill>
        <p:spPr>
          <a:xfrm>
            <a:off x="5802924" y="1853385"/>
            <a:ext cx="2421614" cy="214460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Why Clinics Make Sense</a:t>
            </a:r>
            <a:endParaRPr b="1" sz="3600"/>
          </a:p>
        </p:txBody>
      </p:sp>
      <p:sp>
        <p:nvSpPr>
          <p:cNvPr id="608" name="Google Shape;608;p91"/>
          <p:cNvSpPr txBox="1"/>
          <p:nvPr>
            <p:ph idx="1" type="body"/>
          </p:nvPr>
        </p:nvSpPr>
        <p:spPr>
          <a:xfrm>
            <a:off x="628650" y="1369219"/>
            <a:ext cx="3269974"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Clinics have the following benefits: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Cost-effectiveness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Timely access, fewer patient visits, convenience</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Patient focus</a:t>
            </a:r>
            <a:endParaRPr sz="1800"/>
          </a:p>
        </p:txBody>
      </p:sp>
      <p:pic>
        <p:nvPicPr>
          <p:cNvPr descr="Image result for health care clinics" id="609" name="Google Shape;609;p91"/>
          <p:cNvPicPr preferRelativeResize="0"/>
          <p:nvPr/>
        </p:nvPicPr>
        <p:blipFill rotWithShape="1">
          <a:blip r:embed="rId3">
            <a:alphaModFix/>
          </a:blip>
          <a:srcRect b="0" l="0" r="0" t="0"/>
          <a:stretch/>
        </p:blipFill>
        <p:spPr>
          <a:xfrm>
            <a:off x="4722726" y="1705079"/>
            <a:ext cx="2937867" cy="2571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92"/>
          <p:cNvSpPr txBox="1"/>
          <p:nvPr>
            <p:ph type="title"/>
          </p:nvPr>
        </p:nvSpPr>
        <p:spPr>
          <a:xfrm>
            <a:off x="628651" y="273846"/>
            <a:ext cx="8167481" cy="9941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b="1" lang="en" sz="3200"/>
              <a:t>Primary Health </a:t>
            </a:r>
            <a:r>
              <a:rPr b="1" lang="en" sz="3200">
                <a:solidFill>
                  <a:schemeClr val="dk1"/>
                </a:solidFill>
              </a:rPr>
              <a:t>Care: Issues and Trends (1 of 2)</a:t>
            </a:r>
            <a:endParaRPr b="1" sz="3200"/>
          </a:p>
        </p:txBody>
      </p:sp>
      <p:sp>
        <p:nvSpPr>
          <p:cNvPr id="615" name="Google Shape;615;p92"/>
          <p:cNvSpPr txBox="1"/>
          <p:nvPr>
            <p:ph idx="1" type="body"/>
          </p:nvPr>
        </p:nvSpPr>
        <p:spPr>
          <a:xfrm>
            <a:off x="628651" y="1369219"/>
            <a:ext cx="4485032"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Thousands of Canadians do not have a primary care provider and those that do may find getting an appointment in a timely manner is difficult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Strategies to facilitate same-day access include:</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use of multidisciplinary teams</a:t>
            </a:r>
            <a:endParaRPr/>
          </a:p>
          <a:p>
            <a:pPr indent="-285750" lvl="1" marL="742950" rtl="0" algn="l">
              <a:spcBef>
                <a:spcPts val="360"/>
              </a:spcBef>
              <a:spcAft>
                <a:spcPts val="0"/>
              </a:spcAft>
              <a:buClr>
                <a:schemeClr val="dk1"/>
              </a:buClr>
              <a:buSzPts val="1800"/>
              <a:buChar char="–"/>
            </a:pPr>
            <a:r>
              <a:rPr lang="en" sz="1800"/>
              <a:t>Extended office or after office hours clinics</a:t>
            </a:r>
            <a:endParaRPr/>
          </a:p>
          <a:p>
            <a:pPr indent="-285750" lvl="1" marL="742950" rtl="0" algn="l">
              <a:spcBef>
                <a:spcPts val="360"/>
              </a:spcBef>
              <a:spcAft>
                <a:spcPts val="0"/>
              </a:spcAft>
              <a:buClr>
                <a:schemeClr val="dk1"/>
              </a:buClr>
              <a:buSzPts val="1800"/>
              <a:buChar char="–"/>
            </a:pPr>
            <a:r>
              <a:rPr lang="en" sz="1800"/>
              <a:t>The use of email and other communication technologies</a:t>
            </a:r>
            <a:endParaRPr/>
          </a:p>
          <a:p>
            <a:pPr indent="0" lvl="0" marL="0" rtl="0" algn="l">
              <a:spcBef>
                <a:spcPts val="360"/>
              </a:spcBef>
              <a:spcAft>
                <a:spcPts val="0"/>
              </a:spcAft>
              <a:buClr>
                <a:schemeClr val="dk1"/>
              </a:buClr>
              <a:buSzPts val="1800"/>
              <a:buNone/>
            </a:pPr>
            <a:r>
              <a:t/>
            </a:r>
            <a:endParaRPr sz="1800"/>
          </a:p>
        </p:txBody>
      </p:sp>
      <p:pic>
        <p:nvPicPr>
          <p:cNvPr descr="Text, whiteboard&#10;&#10;Description automatically generated" id="616" name="Google Shape;616;p92"/>
          <p:cNvPicPr preferRelativeResize="0"/>
          <p:nvPr/>
        </p:nvPicPr>
        <p:blipFill rotWithShape="1">
          <a:blip r:embed="rId3">
            <a:alphaModFix/>
          </a:blip>
          <a:srcRect b="0" l="0" r="0" t="0"/>
          <a:stretch/>
        </p:blipFill>
        <p:spPr>
          <a:xfrm>
            <a:off x="5267976" y="1861460"/>
            <a:ext cx="3728126" cy="24313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93"/>
          <p:cNvSpPr txBox="1"/>
          <p:nvPr>
            <p:ph type="title"/>
          </p:nvPr>
        </p:nvSpPr>
        <p:spPr>
          <a:xfrm>
            <a:off x="628651" y="273847"/>
            <a:ext cx="8122754" cy="62371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Primary Health </a:t>
            </a:r>
            <a:r>
              <a:rPr b="1" lang="en" sz="3200">
                <a:solidFill>
                  <a:schemeClr val="dk1"/>
                </a:solidFill>
              </a:rPr>
              <a:t>Care: Issues and Trends (2 of 2) </a:t>
            </a:r>
            <a:endParaRPr b="1" sz="3200"/>
          </a:p>
        </p:txBody>
      </p:sp>
      <p:sp>
        <p:nvSpPr>
          <p:cNvPr id="622" name="Google Shape;622;p93"/>
          <p:cNvSpPr txBox="1"/>
          <p:nvPr>
            <p:ph idx="1" type="body"/>
          </p:nvPr>
        </p:nvSpPr>
        <p:spPr>
          <a:xfrm>
            <a:off x="628650" y="1059582"/>
            <a:ext cx="5200650" cy="367240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Canada has invested heavily in primary health care reform initiatives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Primary health care groups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Are groups of health care professionals who work together as an interdisciplinary team</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Apply to provincial or territorial governments for approval and provision of funds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May require a certain percentage of patients agree to become part of the practice; this is called </a:t>
            </a:r>
            <a:r>
              <a:rPr b="1" lang="en" sz="1800"/>
              <a:t>rostering</a:t>
            </a:r>
            <a:endParaRPr/>
          </a:p>
          <a:p>
            <a:pPr indent="0" lvl="0" marL="0" rtl="0" algn="l">
              <a:spcBef>
                <a:spcPts val="360"/>
              </a:spcBef>
              <a:spcAft>
                <a:spcPts val="0"/>
              </a:spcAft>
              <a:buClr>
                <a:schemeClr val="dk1"/>
              </a:buClr>
              <a:buSzPts val="1800"/>
              <a:buNone/>
            </a:pPr>
            <a:r>
              <a:t/>
            </a:r>
            <a:endParaRPr sz="1800"/>
          </a:p>
        </p:txBody>
      </p:sp>
      <p:pic>
        <p:nvPicPr>
          <p:cNvPr id="623" name="Google Shape;623;p93"/>
          <p:cNvPicPr preferRelativeResize="0"/>
          <p:nvPr/>
        </p:nvPicPr>
        <p:blipFill rotWithShape="1">
          <a:blip r:embed="rId3">
            <a:alphaModFix/>
          </a:blip>
          <a:srcRect b="0" l="0" r="0" t="0"/>
          <a:stretch/>
        </p:blipFill>
        <p:spPr>
          <a:xfrm>
            <a:off x="6307853" y="957106"/>
            <a:ext cx="1997336" cy="41161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Image" id="173" name="Google Shape;173;p31"/>
          <p:cNvPicPr preferRelativeResize="0"/>
          <p:nvPr/>
        </p:nvPicPr>
        <p:blipFill rotWithShape="1">
          <a:blip r:embed="rId3">
            <a:alphaModFix/>
          </a:blip>
          <a:srcRect b="0" l="0" r="0" t="0"/>
          <a:stretch/>
        </p:blipFill>
        <p:spPr>
          <a:xfrm>
            <a:off x="86773" y="289560"/>
            <a:ext cx="9030361" cy="45948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4"/>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Health centres in Canadian Forces bases </a:t>
            </a:r>
            <a:endParaRPr b="1" sz="3200"/>
          </a:p>
        </p:txBody>
      </p:sp>
      <p:sp>
        <p:nvSpPr>
          <p:cNvPr id="629" name="Google Shape;629;p94"/>
          <p:cNvSpPr txBox="1"/>
          <p:nvPr>
            <p:ph idx="1" type="body"/>
          </p:nvPr>
        </p:nvSpPr>
        <p:spPr>
          <a:xfrm>
            <a:off x="457200" y="897564"/>
            <a:ext cx="8229600" cy="39964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 sz="1600" u="sng">
                <a:solidFill>
                  <a:schemeClr val="hlink"/>
                </a:solidFill>
                <a:hlinkClick r:id="rId3"/>
              </a:rPr>
              <a:t>Canadian Forces Health Services Centre Ottawa - Canada.ca</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Canadian Forces Health Services Group is </a:t>
            </a:r>
            <a:r>
              <a:rPr b="1" lang="en" sz="1600"/>
              <a:t>an independent health jurisdiction and system</a:t>
            </a:r>
            <a:r>
              <a:rPr lang="en" sz="1600"/>
              <a:t>. The team supports the Canadian defence strategy by offering a patient-focused comprehensive spectrum of care in evidence-based health services. Its mission is to provide full spectrum, high quality health services to Canada's fighting forces wherever they serve. The mandate is three-fold: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1. Deliver High Quality Health Care </a:t>
            </a:r>
            <a:endParaRPr/>
          </a:p>
          <a:p>
            <a:pPr indent="-285750" lvl="1" marL="742950" rtl="0" algn="l">
              <a:spcBef>
                <a:spcPts val="320"/>
              </a:spcBef>
              <a:spcAft>
                <a:spcPts val="0"/>
              </a:spcAft>
              <a:buClr>
                <a:schemeClr val="dk1"/>
              </a:buClr>
              <a:buSzPts val="1600"/>
              <a:buChar char="–"/>
            </a:pPr>
            <a:r>
              <a:rPr lang="en" sz="1600"/>
              <a:t>2. Provide a Deployable Health Capability </a:t>
            </a:r>
            <a:endParaRPr/>
          </a:p>
          <a:p>
            <a:pPr indent="-285750" lvl="1" marL="742950" rtl="0" algn="l">
              <a:spcBef>
                <a:spcPts val="320"/>
              </a:spcBef>
              <a:spcAft>
                <a:spcPts val="0"/>
              </a:spcAft>
              <a:buClr>
                <a:schemeClr val="dk1"/>
              </a:buClr>
              <a:buSzPts val="1600"/>
              <a:buChar char="–"/>
            </a:pPr>
            <a:r>
              <a:rPr lang="en" sz="1600"/>
              <a:t>3. Provide Health Services Advice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obligation is to maintain members’ health and mental well-being, to prevent disease, to diagnose and treat injury, illness, or disability, and to facilitate rapid return to operational fitness.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There are 33 Canadian Armed Forces (CAF) clinics across the country whose role it is to provide health services to CAF members. Major health centres in western Canada include CFB Edmonton and CFB Cold Lake in Alberta, and CFB Esquimalt and CFB Comox in BC. </a:t>
            </a:r>
            <a:endParaRPr/>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Health centres in Canadian Forces bases: Personnel </a:t>
            </a:r>
            <a:endParaRPr sz="2400"/>
          </a:p>
        </p:txBody>
      </p:sp>
      <p:sp>
        <p:nvSpPr>
          <p:cNvPr id="635" name="Google Shape;635;p95"/>
          <p:cNvSpPr txBox="1"/>
          <p:nvPr>
            <p:ph idx="1" type="body"/>
          </p:nvPr>
        </p:nvSpPr>
        <p:spPr>
          <a:xfrm>
            <a:off x="457200" y="897564"/>
            <a:ext cx="8229600" cy="39964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Personnel comprise over 40 health occupations. </a:t>
            </a:r>
            <a:endParaRPr sz="1600"/>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For </a:t>
            </a:r>
            <a:r>
              <a:rPr b="1" lang="en" sz="1600"/>
              <a:t>military personnel</a:t>
            </a:r>
            <a:r>
              <a:rPr lang="en" sz="1600"/>
              <a:t>, most health training and education takes place at CFB Borden, Ontario for the following: Medical Technicians, Dental Technicians, Preventive Medicine Technicians, Physician Assistants, Nurses, Dentists, Physicians, Healthcare administrators, Health Services Operations Officers, and Biological Science Officers.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Civilian-Military Co-operation</a:t>
            </a:r>
            <a:r>
              <a:rPr lang="en" sz="1600"/>
              <a:t>: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To fulfill its mandate of providing comprehensive health services to CAF personnel across Canada and abroad, the group is supported by a wide variety of Canadian civilian provincial and federal health agencies.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Services are integrated within the mainstream of the national and provincial/territorial health systems through strategic alliances, memoranda of understanding and local arrangements.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The complete CAF health system, which has relied on an electronic health records system for over fifteen years, has been accredited by Accreditation Canada. </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6"/>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Health centres in Canadian Forces bases: Mental Health services </a:t>
            </a:r>
            <a:endParaRPr sz="2400"/>
          </a:p>
        </p:txBody>
      </p:sp>
      <p:sp>
        <p:nvSpPr>
          <p:cNvPr id="641" name="Google Shape;641;p96"/>
          <p:cNvSpPr txBox="1"/>
          <p:nvPr>
            <p:ph idx="1" type="body"/>
          </p:nvPr>
        </p:nvSpPr>
        <p:spPr>
          <a:xfrm>
            <a:off x="457200" y="789552"/>
            <a:ext cx="8229600" cy="4212468"/>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Mental health services  in the CAF have especially developed over the past twenty years.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Health centres include mental health nurses, social workers, psychiatrists, psychologists, addictions counsellors and some chaplains who have specialized mental health training as well.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There is typically a </a:t>
            </a:r>
            <a:r>
              <a:rPr b="1" lang="en" sz="1600"/>
              <a:t>mix of military and civilian personnel working together</a:t>
            </a:r>
            <a:r>
              <a:rPr lang="en" sz="1600"/>
              <a:t>. Civilian personnel are either federal government employees (through the Department of National Defense) or independent contractors (through Calian Group Ltd.).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Staffing is multidisciplinary but sufficient personnel is often a challenge; therefore care is sometimes outsourced to qualified community practitioners on designated provider lists.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With greater acceptance of mental health assistance, </a:t>
            </a:r>
            <a:r>
              <a:rPr b="1" lang="en" sz="1600"/>
              <a:t>demand has risen considerably</a:t>
            </a:r>
            <a:r>
              <a:rPr lang="en" sz="1600"/>
              <a:t>.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Communication about assessments, counselling and treatment </a:t>
            </a:r>
            <a:r>
              <a:rPr lang="en" sz="1600"/>
              <a:t>is with the member’s M.O. (Medical Officer), usually a physician, nurse practitioner or physician assistant and limited only to personnel on the individual’s health care team. Any communication about the nature of medical or mental health information with others (such as those in the member’s chain of command, who only have a right to know scheduling of medical appointments and what any medical limitations are), is considered a serious breach.  </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7"/>
          <p:cNvSpPr txBox="1"/>
          <p:nvPr>
            <p:ph type="title"/>
          </p:nvPr>
        </p:nvSpPr>
        <p:spPr>
          <a:xfrm>
            <a:off x="457200" y="205978"/>
            <a:ext cx="8229600" cy="6375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The Mental Health Continuum</a:t>
            </a:r>
            <a:endParaRPr sz="2400"/>
          </a:p>
        </p:txBody>
      </p:sp>
      <p:sp>
        <p:nvSpPr>
          <p:cNvPr id="647" name="Google Shape;647;p97"/>
          <p:cNvSpPr txBox="1"/>
          <p:nvPr>
            <p:ph idx="1" type="body"/>
          </p:nvPr>
        </p:nvSpPr>
        <p:spPr>
          <a:xfrm>
            <a:off x="457200" y="1005576"/>
            <a:ext cx="8229600" cy="39424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 sz="1600"/>
              <a:t>The Mental Health Continuum is a tool that was developed by the Canadian Armed Forces Health Services in collaboration with the U.S. Marine Corps Department of Psychiatry.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Continuum </a:t>
            </a:r>
            <a:r>
              <a:rPr b="1" lang="en" sz="1600"/>
              <a:t>uses behaviours rather than symptoms to help one become more aware of changes that are readily observable in day-to-day activities in the workplace</a:t>
            </a:r>
            <a:r>
              <a:rPr lang="en" sz="1600"/>
              <a:t>.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Continuum goes from: </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Green</a:t>
            </a:r>
            <a:r>
              <a:rPr lang="en" sz="1600"/>
              <a:t>: health, adaptive coping , through</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Yellow</a:t>
            </a:r>
            <a:r>
              <a:rPr lang="en" sz="1600"/>
              <a:t>: mild and reversible distress or functional impairment , to</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Orange</a:t>
            </a:r>
            <a:r>
              <a:rPr lang="en" sz="1600"/>
              <a:t>: more severe, persistent injury or impairment, to </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Red</a:t>
            </a:r>
            <a:r>
              <a:rPr lang="en" sz="1600"/>
              <a:t>: clinical illnesses and disorders requiring more concentrated medical care.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8"/>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Mental Health Continuum</a:t>
            </a:r>
            <a:endParaRPr sz="2400"/>
          </a:p>
        </p:txBody>
      </p:sp>
      <p:sp>
        <p:nvSpPr>
          <p:cNvPr id="653" name="Google Shape;653;p98"/>
          <p:cNvSpPr txBox="1"/>
          <p:nvPr>
            <p:ph idx="1" type="body"/>
          </p:nvPr>
        </p:nvSpPr>
        <p:spPr>
          <a:xfrm>
            <a:off x="457200" y="1005576"/>
            <a:ext cx="8229600" cy="39424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When looking at the Continuum, it is important to remember to pay attention to how we cope and deal with stressors when we are healthy (in the green zone) so that we will be able to recognize when our well-being diminishes (the yellow or orange zones)</a:t>
            </a:r>
            <a:r>
              <a:rPr lang="en" sz="1600"/>
              <a:t>.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CAF members are encouraged to keep a copy of the Continuum nearby as a reminder of the importance of mental health, by periodically checking-in with oneself and others and asking, </a:t>
            </a:r>
            <a:r>
              <a:rPr b="1" lang="en" sz="1600"/>
              <a:t>“Am I living in the green?”</a:t>
            </a:r>
            <a:endParaRPr/>
          </a:p>
          <a:p>
            <a:pPr indent="0" lvl="0" marL="0" rtl="0" algn="l">
              <a:spcBef>
                <a:spcPts val="320"/>
              </a:spcBef>
              <a:spcAft>
                <a:spcPts val="0"/>
              </a:spcAft>
              <a:buClr>
                <a:schemeClr val="dk1"/>
              </a:buClr>
              <a:buSzPts val="1600"/>
              <a:buNone/>
            </a:pPr>
            <a:r>
              <a:t/>
            </a:r>
            <a:endParaRPr b="1" sz="1600"/>
          </a:p>
          <a:p>
            <a:pPr indent="-342900" lvl="0" marL="342900" rtl="0" algn="l">
              <a:spcBef>
                <a:spcPts val="320"/>
              </a:spcBef>
              <a:spcAft>
                <a:spcPts val="0"/>
              </a:spcAft>
              <a:buClr>
                <a:schemeClr val="dk1"/>
              </a:buClr>
              <a:buSzPts val="1600"/>
              <a:buChar char="•"/>
            </a:pPr>
            <a:r>
              <a:rPr lang="en" sz="1600"/>
              <a:t>Sometimes members decide on their own to seek mental health assistance, not always relying on referrals from doctors or the urging of others, when they look at the Continuum and realize they’re in the ‘orange’ or the ‘red’.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An example of the Continuum is shown on the next slide.</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9"/>
          <p:cNvSpPr txBox="1"/>
          <p:nvPr>
            <p:ph type="title"/>
          </p:nvPr>
        </p:nvSpPr>
        <p:spPr>
          <a:xfrm>
            <a:off x="457200" y="1005576"/>
            <a:ext cx="8229600" cy="5765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800"/>
              <a:buFont typeface="Calibri"/>
              <a:buNone/>
            </a:pPr>
            <a:r>
              <a:t/>
            </a:r>
            <a:endParaRPr sz="800"/>
          </a:p>
        </p:txBody>
      </p:sp>
      <p:sp>
        <p:nvSpPr>
          <p:cNvPr id="659" name="Google Shape;659;p9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a:p>
            <a:pPr indent="0" lvl="0" marL="0" rtl="0" algn="l">
              <a:spcBef>
                <a:spcPts val="640"/>
              </a:spcBef>
              <a:spcAft>
                <a:spcPts val="0"/>
              </a:spcAft>
              <a:buClr>
                <a:srgbClr val="333333"/>
              </a:buClr>
              <a:buSzPts val="3200"/>
              <a:buNone/>
            </a:pPr>
            <a:br>
              <a:rPr lang="en">
                <a:solidFill>
                  <a:srgbClr val="333333"/>
                </a:solidFill>
                <a:latin typeface="Helvetica Neue"/>
                <a:ea typeface="Helvetica Neue"/>
                <a:cs typeface="Helvetica Neue"/>
                <a:sym typeface="Helvetica Neue"/>
              </a:rPr>
            </a:b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br>
              <a:rPr lang="en"/>
            </a:br>
            <a:endParaRPr/>
          </a:p>
        </p:txBody>
      </p:sp>
      <p:pic>
        <p:nvPicPr>
          <p:cNvPr id="660" name="Google Shape;660;p99">
            <a:hlinkClick r:id="rId3"/>
          </p:cNvPr>
          <p:cNvPicPr preferRelativeResize="0"/>
          <p:nvPr/>
        </p:nvPicPr>
        <p:blipFill rotWithShape="1">
          <a:blip r:embed="rId4">
            <a:alphaModFix/>
          </a:blip>
          <a:srcRect b="0" l="0" r="0" t="0"/>
          <a:stretch/>
        </p:blipFill>
        <p:spPr>
          <a:xfrm>
            <a:off x="238125" y="300038"/>
            <a:ext cx="8667750" cy="45434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0"/>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Health Office Administration</a:t>
            </a:r>
            <a:endParaRPr b="1" sz="3600"/>
          </a:p>
        </p:txBody>
      </p:sp>
      <p:sp>
        <p:nvSpPr>
          <p:cNvPr id="666" name="Google Shape;666;p100"/>
          <p:cNvSpPr txBox="1"/>
          <p:nvPr>
            <p:ph idx="1" type="body"/>
          </p:nvPr>
        </p:nvSpPr>
        <p:spPr>
          <a:xfrm>
            <a:off x="628651" y="1005576"/>
            <a:ext cx="5647911" cy="3726414"/>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People in this role must have a sound knowledge base in pharmacology, diagnostic and laboratory testing, medical terminology, anatomy and physiology, pathophysiology, and the principles of triage.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Practice settings include doctors’ offices and group practices, specialists’ offices, all hospital units, and long-term care facilities.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Administrators must have the ability to multitask and to work efficiently under pressure and must be flexible, friendly, empathetic, supportive, and comfortable around individuals experiencing health problems.</a:t>
            </a:r>
            <a:endParaRPr sz="1800"/>
          </a:p>
          <a:p>
            <a:pPr indent="0" lvl="0" marL="0" rtl="0" algn="l">
              <a:spcBef>
                <a:spcPts val="360"/>
              </a:spcBef>
              <a:spcAft>
                <a:spcPts val="0"/>
              </a:spcAft>
              <a:buClr>
                <a:schemeClr val="dk1"/>
              </a:buClr>
              <a:buSzPts val="1800"/>
              <a:buNone/>
            </a:pPr>
            <a:r>
              <a:t/>
            </a:r>
            <a:endParaRPr sz="1800"/>
          </a:p>
        </p:txBody>
      </p:sp>
      <p:pic>
        <p:nvPicPr>
          <p:cNvPr descr="Image result for health office administration course" id="667" name="Google Shape;667;p100"/>
          <p:cNvPicPr preferRelativeResize="0"/>
          <p:nvPr/>
        </p:nvPicPr>
        <p:blipFill rotWithShape="1">
          <a:blip r:embed="rId3">
            <a:alphaModFix/>
          </a:blip>
          <a:srcRect b="0" l="0" r="0" t="0"/>
          <a:stretch/>
        </p:blipFill>
        <p:spPr>
          <a:xfrm>
            <a:off x="6276562" y="1083077"/>
            <a:ext cx="2867025" cy="159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01"/>
          <p:cNvSpPr txBox="1"/>
          <p:nvPr>
            <p:ph type="title"/>
          </p:nvPr>
        </p:nvSpPr>
        <p:spPr>
          <a:xfrm>
            <a:off x="457200" y="205978"/>
            <a:ext cx="8229600" cy="6375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 sz="3600"/>
              <a:t>Health Information Management</a:t>
            </a:r>
            <a:endParaRPr b="1" sz="3600"/>
          </a:p>
        </p:txBody>
      </p:sp>
      <p:sp>
        <p:nvSpPr>
          <p:cNvPr id="673" name="Google Shape;673;p101"/>
          <p:cNvSpPr txBox="1"/>
          <p:nvPr>
            <p:ph idx="1" type="body"/>
          </p:nvPr>
        </p:nvSpPr>
        <p:spPr>
          <a:xfrm>
            <a:off x="628651" y="1059582"/>
            <a:ext cx="4410489" cy="378042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Health Information Management (HIM) professionals hold the designation of CHIM—Certified in Health Information Management.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HIM profession has </a:t>
            </a:r>
            <a:r>
              <a:rPr b="1" lang="en" sz="1800"/>
              <a:t>four domains of practice</a:t>
            </a:r>
            <a:r>
              <a:rPr lang="en" sz="1800"/>
              <a:t>: </a:t>
            </a:r>
            <a:endParaRPr sz="1800"/>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data quality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e-HIM—electronic health information management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privacy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HIM standards</a:t>
            </a:r>
            <a:endParaRPr sz="1800"/>
          </a:p>
        </p:txBody>
      </p:sp>
      <p:pic>
        <p:nvPicPr>
          <p:cNvPr descr="Image result for health information management" id="674" name="Google Shape;674;p101"/>
          <p:cNvPicPr preferRelativeResize="0"/>
          <p:nvPr/>
        </p:nvPicPr>
        <p:blipFill rotWithShape="1">
          <a:blip r:embed="rId3">
            <a:alphaModFix/>
          </a:blip>
          <a:srcRect b="0" l="0" r="0" t="0"/>
          <a:stretch/>
        </p:blipFill>
        <p:spPr>
          <a:xfrm>
            <a:off x="5444766" y="1921747"/>
            <a:ext cx="3392550" cy="230693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Six core competency areas</a:t>
            </a:r>
            <a:endParaRPr/>
          </a:p>
        </p:txBody>
      </p:sp>
      <p:sp>
        <p:nvSpPr>
          <p:cNvPr id="680" name="Google Shape;680;p102"/>
          <p:cNvSpPr txBox="1"/>
          <p:nvPr>
            <p:ph idx="1" type="body"/>
          </p:nvPr>
        </p:nvSpPr>
        <p:spPr>
          <a:xfrm>
            <a:off x="500534" y="1311154"/>
            <a:ext cx="3943350" cy="3263503"/>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chemeClr val="dk1"/>
              </a:buClr>
              <a:buSzPts val="1800"/>
              <a:buFont typeface="Calibri"/>
              <a:buAutoNum type="arabicPeriod"/>
            </a:pPr>
            <a:r>
              <a:rPr lang="en" sz="1800"/>
              <a:t>Biomedical sciences</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 sz="1800"/>
              <a:t>Health care systems in Canada</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 sz="1800"/>
              <a:t>Health information </a:t>
            </a:r>
            <a:endParaRPr sz="1800"/>
          </a:p>
          <a:p>
            <a:pPr indent="0" lvl="1" marL="457200" rtl="0" algn="l">
              <a:spcBef>
                <a:spcPts val="360"/>
              </a:spcBef>
              <a:spcAft>
                <a:spcPts val="0"/>
              </a:spcAft>
              <a:buClr>
                <a:schemeClr val="dk1"/>
              </a:buClr>
              <a:buSzPts val="1800"/>
              <a:buNone/>
            </a:pPr>
            <a:r>
              <a:t/>
            </a:r>
            <a:endParaRPr sz="1800"/>
          </a:p>
          <a:p>
            <a:pPr indent="-514350" lvl="0" marL="514350" rtl="0" algn="l">
              <a:spcBef>
                <a:spcPts val="360"/>
              </a:spcBef>
              <a:spcAft>
                <a:spcPts val="0"/>
              </a:spcAft>
              <a:buClr>
                <a:schemeClr val="dk1"/>
              </a:buClr>
              <a:buSzPts val="1800"/>
              <a:buFont typeface="Calibri"/>
              <a:buAutoNum type="arabicPeriod"/>
            </a:pPr>
            <a:r>
              <a:rPr lang="en" sz="1800"/>
              <a:t>Information systems and technology</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 sz="1800"/>
              <a:t>Management aspects</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 sz="1800"/>
              <a:t>Ethics and professional practice </a:t>
            </a:r>
            <a:endParaRPr/>
          </a:p>
        </p:txBody>
      </p:sp>
      <p:pic>
        <p:nvPicPr>
          <p:cNvPr descr="A picture containing chart&#10;&#10;Description automatically generated" id="681" name="Google Shape;681;p102"/>
          <p:cNvPicPr preferRelativeResize="0"/>
          <p:nvPr/>
        </p:nvPicPr>
        <p:blipFill rotWithShape="1">
          <a:blip r:embed="rId3">
            <a:alphaModFix/>
          </a:blip>
          <a:srcRect b="0" l="0" r="0" t="0"/>
          <a:stretch/>
        </p:blipFill>
        <p:spPr>
          <a:xfrm>
            <a:off x="4838192" y="1514789"/>
            <a:ext cx="4159812" cy="2837403"/>
          </a:xfrm>
          <a:prstGeom prst="rect">
            <a:avLst/>
          </a:prstGeom>
          <a:noFill/>
          <a:ln>
            <a:noFill/>
          </a:ln>
        </p:spPr>
      </p:pic>
      <p:sp>
        <p:nvSpPr>
          <p:cNvPr id="682" name="Google Shape;682;p102"/>
          <p:cNvSpPr txBox="1"/>
          <p:nvPr/>
        </p:nvSpPr>
        <p:spPr>
          <a:xfrm>
            <a:off x="522514" y="4682932"/>
            <a:ext cx="7992836"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https://digitalhealthcanada.com/wp-content/uploads/2019/07/Health-Informatics-Core-Competencies.pdf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03"/>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 sz="3600"/>
              <a:t>Practice settings for HIM professionals </a:t>
            </a:r>
            <a:endParaRPr sz="3600"/>
          </a:p>
        </p:txBody>
      </p:sp>
      <p:sp>
        <p:nvSpPr>
          <p:cNvPr id="688" name="Google Shape;688;p103"/>
          <p:cNvSpPr txBox="1"/>
          <p:nvPr>
            <p:ph idx="1" type="body"/>
          </p:nvPr>
        </p:nvSpPr>
        <p:spPr>
          <a:xfrm>
            <a:off x="628651" y="951570"/>
            <a:ext cx="5905291" cy="36811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HIM professionals are employed in a variety of health care settings including acute care, community health clinics, mental health and outreach programs, nursing homes and long-term care facilities, as well as government agencies, privacy commissioner’s offices, educational institutions, pharmaceutical companies and workers’ compensation offices. </a:t>
            </a:r>
            <a:endParaRPr sz="1800"/>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HIM professionals work in the areas of health records, health information management, decision support, privacy, quality management, research and statistics, information systems, utilization management and risk management. </a:t>
            </a:r>
            <a:endParaRPr sz="1800"/>
          </a:p>
        </p:txBody>
      </p:sp>
      <p:sp>
        <p:nvSpPr>
          <p:cNvPr id="689" name="Google Shape;689;p103"/>
          <p:cNvSpPr txBox="1"/>
          <p:nvPr/>
        </p:nvSpPr>
        <p:spPr>
          <a:xfrm>
            <a:off x="6948264" y="1113589"/>
            <a:ext cx="1763659" cy="40164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There are no legislated regulatory requirements for HIM professionals in Canada at the moment.  Many employers require certification with the Canadian Health Information Management Association (CHIMA) as a condition of employment. </a:t>
            </a:r>
            <a:endParaRPr sz="1800">
              <a:solidFill>
                <a:srgbClr val="000000"/>
              </a:solidFill>
              <a:latin typeface="Calibri"/>
              <a:ea typeface="Calibri"/>
              <a:cs typeface="Calibri"/>
              <a:sym typeface="Calibri"/>
            </a:endParaRPr>
          </a:p>
        </p:txBody>
      </p:sp>
      <p:sp>
        <p:nvSpPr>
          <p:cNvPr id="690" name="Google Shape;690;p103"/>
          <p:cNvSpPr txBox="1"/>
          <p:nvPr/>
        </p:nvSpPr>
        <p:spPr>
          <a:xfrm>
            <a:off x="512466" y="4461469"/>
            <a:ext cx="6526406"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https://secure.cihi.ca/free_products/CanadasHealthCareProviders2000to2009AReferenceGuide_EN.pdf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457200" y="205978"/>
            <a:ext cx="8229600" cy="74559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solidFill>
                  <a:schemeClr val="dk1"/>
                </a:solidFill>
              </a:rPr>
              <a:t>Performing</a:t>
            </a:r>
            <a:r>
              <a:rPr b="1" lang="en" sz="3600"/>
              <a:t> Controlled Acts</a:t>
            </a:r>
            <a:endParaRPr b="1" sz="3600"/>
          </a:p>
        </p:txBody>
      </p:sp>
      <p:sp>
        <p:nvSpPr>
          <p:cNvPr id="179" name="Google Shape;179;p32"/>
          <p:cNvSpPr txBox="1"/>
          <p:nvPr>
            <p:ph idx="1" type="body"/>
          </p:nvPr>
        </p:nvSpPr>
        <p:spPr>
          <a:xfrm>
            <a:off x="628650" y="1113588"/>
            <a:ext cx="4649028" cy="372641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i="1" lang="en" sz="1800"/>
              <a:t>Controlled acts</a:t>
            </a:r>
            <a:r>
              <a:rPr b="1" lang="en" sz="1800"/>
              <a:t>, </a:t>
            </a:r>
            <a:r>
              <a:rPr lang="en" sz="1800"/>
              <a:t>if not performed by a qualified practitioner, may result in harm to a patient</a:t>
            </a:r>
            <a:endParaRPr/>
          </a:p>
          <a:p>
            <a:pPr indent="-285750" lvl="1" marL="742950" rtl="0" algn="l">
              <a:spcBef>
                <a:spcPts val="360"/>
              </a:spcBef>
              <a:spcAft>
                <a:spcPts val="0"/>
              </a:spcAft>
              <a:buClr>
                <a:schemeClr val="dk1"/>
              </a:buClr>
              <a:buSzPts val="1800"/>
              <a:buChar char="–"/>
            </a:pPr>
            <a:r>
              <a:rPr i="1" lang="en" sz="1800"/>
              <a:t>Reserved acts in BC</a:t>
            </a:r>
            <a:endParaRPr/>
          </a:p>
          <a:p>
            <a:pPr indent="0" lvl="1" marL="45720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 sz="1800"/>
              <a:t>Controlled acts are identified by the Regulated Health Professions Act (RHA) or the equivalent in each jurisdiction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Examples of controlled acts include</a:t>
            </a:r>
            <a:endParaRPr/>
          </a:p>
          <a:p>
            <a:pPr indent="-285750" lvl="1" marL="742950" rtl="0" algn="l">
              <a:spcBef>
                <a:spcPts val="360"/>
              </a:spcBef>
              <a:spcAft>
                <a:spcPts val="0"/>
              </a:spcAft>
              <a:buClr>
                <a:schemeClr val="dk1"/>
              </a:buClr>
              <a:buSzPts val="1800"/>
              <a:buChar char="–"/>
            </a:pPr>
            <a:r>
              <a:rPr lang="en" sz="1800"/>
              <a:t>Giving an injection</a:t>
            </a:r>
            <a:endParaRPr/>
          </a:p>
          <a:p>
            <a:pPr indent="-285750" lvl="1" marL="742950" rtl="0" algn="l">
              <a:spcBef>
                <a:spcPts val="360"/>
              </a:spcBef>
              <a:spcAft>
                <a:spcPts val="0"/>
              </a:spcAft>
              <a:buClr>
                <a:schemeClr val="dk1"/>
              </a:buClr>
              <a:buSzPts val="1800"/>
              <a:buChar char="–"/>
            </a:pPr>
            <a:r>
              <a:rPr lang="en" sz="1800"/>
              <a:t>Setting or casting a fracture</a:t>
            </a:r>
            <a:endParaRPr/>
          </a:p>
          <a:p>
            <a:pPr indent="-285750" lvl="1" marL="742950" rtl="0" algn="l">
              <a:spcBef>
                <a:spcPts val="360"/>
              </a:spcBef>
              <a:spcAft>
                <a:spcPts val="0"/>
              </a:spcAft>
              <a:buClr>
                <a:schemeClr val="dk1"/>
              </a:buClr>
              <a:buSzPts val="1800"/>
              <a:buChar char="–"/>
            </a:pPr>
            <a:r>
              <a:rPr lang="en" sz="1800"/>
              <a:t>Passing a nasogastric tube </a:t>
            </a:r>
            <a:endParaRPr i="1" sz="1800"/>
          </a:p>
          <a:p>
            <a:pPr indent="-285750" lvl="1" marL="742950" rtl="0" algn="l">
              <a:spcBef>
                <a:spcPts val="360"/>
              </a:spcBef>
              <a:spcAft>
                <a:spcPts val="0"/>
              </a:spcAft>
              <a:buClr>
                <a:schemeClr val="dk1"/>
              </a:buClr>
              <a:buSzPts val="1800"/>
              <a:buChar char="–"/>
            </a:pPr>
            <a:r>
              <a:rPr lang="en" sz="1800"/>
              <a:t>Prescribing a medication</a:t>
            </a:r>
            <a:endParaRPr sz="1800"/>
          </a:p>
        </p:txBody>
      </p:sp>
      <p:pic>
        <p:nvPicPr>
          <p:cNvPr descr="Image result for health care controlled acts" id="180" name="Google Shape;180;p32"/>
          <p:cNvPicPr preferRelativeResize="0"/>
          <p:nvPr/>
        </p:nvPicPr>
        <p:blipFill rotWithShape="1">
          <a:blip r:embed="rId3">
            <a:alphaModFix/>
          </a:blip>
          <a:srcRect b="0" l="0" r="0" t="0"/>
          <a:stretch/>
        </p:blipFill>
        <p:spPr>
          <a:xfrm>
            <a:off x="5277679" y="2917419"/>
            <a:ext cx="3522345" cy="150599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4"/>
          <p:cNvSpPr txBox="1"/>
          <p:nvPr>
            <p:ph type="title"/>
          </p:nvPr>
        </p:nvSpPr>
        <p:spPr>
          <a:xfrm>
            <a:off x="457200" y="141480"/>
            <a:ext cx="8229600" cy="864096"/>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b="1" lang="en" sz="2400"/>
              <a:t>NEW DEVELOPMENTS</a:t>
            </a:r>
            <a:br>
              <a:rPr b="1" lang="en" sz="2400"/>
            </a:br>
            <a:br>
              <a:rPr b="1" lang="en" sz="2400"/>
            </a:br>
            <a:r>
              <a:rPr b="1" lang="en" sz="2400"/>
              <a:t>Federal Health Transfer - 2023</a:t>
            </a:r>
            <a:endParaRPr b="1" sz="2400"/>
          </a:p>
        </p:txBody>
      </p:sp>
      <p:sp>
        <p:nvSpPr>
          <p:cNvPr id="696" name="Google Shape;696;p104"/>
          <p:cNvSpPr txBox="1"/>
          <p:nvPr>
            <p:ph idx="1" type="body"/>
          </p:nvPr>
        </p:nvSpPr>
        <p:spPr>
          <a:xfrm>
            <a:off x="457200" y="1113588"/>
            <a:ext cx="8229600" cy="388843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b="1" sz="1600"/>
          </a:p>
          <a:p>
            <a:pPr indent="0" lvl="0" marL="0" rtl="0" algn="l">
              <a:spcBef>
                <a:spcPts val="320"/>
              </a:spcBef>
              <a:spcAft>
                <a:spcPts val="0"/>
              </a:spcAft>
              <a:buClr>
                <a:schemeClr val="dk1"/>
              </a:buClr>
              <a:buSzPts val="1600"/>
              <a:buNone/>
            </a:pPr>
            <a:r>
              <a:rPr b="1" lang="en" sz="1600"/>
              <a:t>Premier Justin Trudeau lays out new Federal Health Transfer plan</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Provinces and territories to receive 196 billion dollars over the next 10 years.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One fourth of that is money not previously promised.</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17 billion dollars over 10 years is above previously planned increases.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25 billion dollars is for target populations for family doctors, mental health, surgical backlogs, and health data systems.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Although appreciated, these funds will increase the federal share of health care funding to only 24%, falling short of the 35% expected by the provinces and territories.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provinces/territories will also receive 1.7 billion dollars over 5 years, to increase wages for personal support workers in long term care.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05"/>
          <p:cNvSpPr txBox="1"/>
          <p:nvPr>
            <p:ph type="title"/>
          </p:nvPr>
        </p:nvSpPr>
        <p:spPr>
          <a:xfrm>
            <a:off x="457200" y="205978"/>
            <a:ext cx="8229600" cy="69158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Federal Health Transfer</a:t>
            </a:r>
            <a:endParaRPr sz="2400"/>
          </a:p>
        </p:txBody>
      </p:sp>
      <p:sp>
        <p:nvSpPr>
          <p:cNvPr id="702" name="Google Shape;702;p105"/>
          <p:cNvSpPr txBox="1"/>
          <p:nvPr>
            <p:ph idx="1" type="body"/>
          </p:nvPr>
        </p:nvSpPr>
        <p:spPr>
          <a:xfrm>
            <a:off x="457200" y="1005576"/>
            <a:ext cx="8229600" cy="378042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A separate, 2 billion dollar fund is offered for </a:t>
            </a:r>
            <a:r>
              <a:rPr b="1" lang="en" sz="1600"/>
              <a:t>Indigenous health care needs</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Trudeau stated that this money will be </a:t>
            </a:r>
            <a:r>
              <a:rPr b="1" lang="en" sz="1600"/>
              <a:t>flexible</a:t>
            </a:r>
            <a:r>
              <a:rPr lang="en" sz="1600"/>
              <a:t> in order </a:t>
            </a:r>
            <a:r>
              <a:rPr b="1" lang="en" sz="1600"/>
              <a:t>to meet specific provincial/territorial circumstances</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Targeted funding for priorities will be delivered through </a:t>
            </a:r>
            <a:r>
              <a:rPr b="1" lang="en" sz="1600"/>
              <a:t>one-to-one negotiated deals </a:t>
            </a:r>
            <a:r>
              <a:rPr lang="en" sz="1600"/>
              <a:t>with each provincial/territorial jurisdiction to take place within weeks.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Initial response from the BC Premier, David Eby: Although appreciative for increased funding, the proposal is fiscally limited. It does provide a foundation and reassurance that important discussions are moving forward on talks about how health care is delivered to Canadians.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Ontario Premier, Doug Ford, stated that he won’t decline the funds but it’s only the beginning; this is a start, a down payment on further discussions.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Many others are disappointed, commenting that the funding falls far short of what’s needed, and assert that funding alone will not solve the primary care crisis. </a:t>
            </a:r>
            <a:endParaRPr/>
          </a:p>
          <a:p>
            <a:pPr indent="0" lvl="0" marL="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Feds want health care data</a:t>
            </a:r>
            <a:endParaRPr sz="2400"/>
          </a:p>
        </p:txBody>
      </p:sp>
      <p:sp>
        <p:nvSpPr>
          <p:cNvPr id="708" name="Google Shape;708;p10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Federal Health Minister Yves Duclos states (2023) that </a:t>
            </a:r>
            <a:r>
              <a:rPr b="1" lang="en" sz="1600"/>
              <a:t>better health data saves lives</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Canada Health Transfer offer is contingent on provinces/territories bringing their health care data collection into the 21</a:t>
            </a:r>
            <a:r>
              <a:rPr baseline="30000" lang="en" sz="1600"/>
              <a:t>st</a:t>
            </a:r>
            <a:r>
              <a:rPr lang="en" sz="1600"/>
              <a:t> century.</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Canada has limited data to help understand where the weak points are in the health system or what is needed now and in the future.</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Digital patient records that can be easily shared between jurisdictions or health care providers are also a federal demand. </a:t>
            </a: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0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Primary health care in crisis</a:t>
            </a:r>
            <a:endParaRPr sz="2400"/>
          </a:p>
        </p:txBody>
      </p:sp>
      <p:sp>
        <p:nvSpPr>
          <p:cNvPr id="714" name="Google Shape;714;p10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Discussions began in 2016. In 2020, premiers began asking Trudeau for meetings to overhaul the health transfers.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These meetings were delayed until Covid-19 was no longer a crisis.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In 2022, the health care system was seen to be in crisis</a:t>
            </a:r>
            <a:r>
              <a:rPr lang="en" sz="1600"/>
              <a:t>: thousands of backlogged surgeries, a burnt-out and understaffed health care workforce, and emergency rooms that could not keep pace with the demand.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premiers have been trying to stay united since the 2016 talks broke down.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Manitoba Premier Heather Stefanson commented that the federal government had the provinces’ proposal for 2.5 years and we have had the new federal proposal for 2.5 hours; we’re going to have to really see what the details mean.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0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Primary care challenges</a:t>
            </a:r>
            <a:endParaRPr sz="2400"/>
          </a:p>
        </p:txBody>
      </p:sp>
      <p:sp>
        <p:nvSpPr>
          <p:cNvPr id="720" name="Google Shape;720;p108"/>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Wait times demonstrate struggles across the country to provide adequate care (for doctor visits in clinics, Emergency wait times and for surgery). </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MediMap, a wait time index launched in 2016 by UVic graduates Blake Adams and Jonathan Clark, operates in BC, Alberta, Saskatchewan, Manitoba, Ontario and Nova Scotia. MediMap’s data reflects that walk-in clinic and doctor visits in Victoria is at the top of a national list for the longest wait times.</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The average wait time in Victoria was 137 minutes per visit at walk-in clinics (2022).</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The second highest is North Vancouver.</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Richmond had the shortest wait time at an average of 31 minutes.</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The average across the country in 2022 was 37 minutes.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 sz="2400"/>
              <a:t>Forum: Victoria Public System in Crisis – Feb. 7, 2023.</a:t>
            </a:r>
            <a:br>
              <a:rPr lang="en" sz="2400"/>
            </a:br>
            <a:r>
              <a:rPr lang="en" sz="2400"/>
              <a:t>Key points raised</a:t>
            </a:r>
            <a:endParaRPr sz="2400"/>
          </a:p>
        </p:txBody>
      </p:sp>
      <p:sp>
        <p:nvSpPr>
          <p:cNvPr id="726" name="Google Shape;726;p109"/>
          <p:cNvSpPr txBox="1"/>
          <p:nvPr>
            <p:ph idx="1" type="body"/>
          </p:nvPr>
        </p:nvSpPr>
        <p:spPr>
          <a:xfrm>
            <a:off x="457200" y="897564"/>
            <a:ext cx="8229600" cy="39964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 sz="1600"/>
              <a:t>We DO NOT have a universal health care system because we do not have equal accessibility and delivery</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BC public demands better accountability through data: Where does the money go? What is the evidence that the allocations showed improved outcomes?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It was public awareness campaigns that pressured governments to listen and to respond to demands for reform.</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New government funding initiative spurred by public</a:t>
            </a:r>
            <a:r>
              <a:rPr lang="en" sz="1600"/>
              <a:t>: </a:t>
            </a:r>
            <a:r>
              <a:rPr lang="en" sz="1600" u="sng"/>
              <a:t>BC Health Care Matters </a:t>
            </a:r>
            <a:r>
              <a:rPr lang="en" sz="1600"/>
              <a:t>campaign. ‘Get Involved’.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 grass-roots group founded by 1 mother from Langford (Camille Currie).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 sz="1600"/>
              <a:t>HOSTING AN ONLINE VIRTUAL TOWN HALL ON THE PRIMARY CARE CRISIS</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Guest speaker: Dr. Vanessa Young; starts Thursday, Feb. 9, 2023, 6:30 p.m. Go to  youtube.com/watch?v=tB-1PTdy7f0; </a:t>
            </a:r>
            <a:r>
              <a:rPr lang="en" sz="1600" u="sng">
                <a:solidFill>
                  <a:schemeClr val="hlink"/>
                </a:solidFill>
                <a:hlinkClick r:id="rId3"/>
              </a:rPr>
              <a:t>ceharnett@timescolonist.com</a:t>
            </a:r>
            <a:r>
              <a:rPr lang="en" sz="1600"/>
              <a:t>  </a:t>
            </a:r>
            <a:endParaRPr/>
          </a:p>
          <a:p>
            <a:pPr indent="0" lvl="0" marL="0" rtl="0" algn="l">
              <a:spcBef>
                <a:spcPts val="320"/>
              </a:spcBef>
              <a:spcAft>
                <a:spcPts val="0"/>
              </a:spcAft>
              <a:buClr>
                <a:schemeClr val="dk1"/>
              </a:buClr>
              <a:buSzPts val="1600"/>
              <a:buNone/>
            </a:pPr>
            <a:r>
              <a:t/>
            </a:r>
            <a:endParaRPr b="1" sz="1600"/>
          </a:p>
          <a:p>
            <a:pPr indent="-241300" lvl="0" marL="342900" rtl="0" algn="l">
              <a:spcBef>
                <a:spcPts val="320"/>
              </a:spcBef>
              <a:spcAft>
                <a:spcPts val="0"/>
              </a:spcAft>
              <a:buClr>
                <a:schemeClr val="dk1"/>
              </a:buClr>
              <a:buSzPts val="1600"/>
              <a:buNone/>
            </a:pPr>
            <a:r>
              <a:t/>
            </a:r>
            <a:endParaRPr b="1" sz="1600"/>
          </a:p>
          <a:p>
            <a:pPr indent="-241300" lvl="0" marL="342900" rtl="0" algn="l">
              <a:spcBef>
                <a:spcPts val="320"/>
              </a:spcBef>
              <a:spcAft>
                <a:spcPts val="0"/>
              </a:spcAft>
              <a:buClr>
                <a:schemeClr val="dk1"/>
              </a:buClr>
              <a:buSzPts val="1600"/>
              <a:buNone/>
            </a:pPr>
            <a:r>
              <a:t/>
            </a:r>
            <a:endParaRPr b="1"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10"/>
          <p:cNvSpPr txBox="1"/>
          <p:nvPr>
            <p:ph type="title"/>
          </p:nvPr>
        </p:nvSpPr>
        <p:spPr>
          <a:xfrm>
            <a:off x="457200" y="205978"/>
            <a:ext cx="8229600" cy="7455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Forum: key points</a:t>
            </a:r>
            <a:endParaRPr sz="2400"/>
          </a:p>
        </p:txBody>
      </p:sp>
      <p:sp>
        <p:nvSpPr>
          <p:cNvPr id="732" name="Google Shape;732;p110"/>
          <p:cNvSpPr txBox="1"/>
          <p:nvPr>
            <p:ph idx="1" type="body"/>
          </p:nvPr>
        </p:nvSpPr>
        <p:spPr>
          <a:xfrm>
            <a:off x="457200" y="1059582"/>
            <a:ext cx="8229600" cy="3780420"/>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new proposed funding reinforces the status quo, not reform. No concrete action on new procedures.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No talk of consequences or claw-back of funding for not adhering to guidelines of the Canada Health Act.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To date, only $3,000 in fines have been administered for not adhering to the CHA.</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funding allocated is not enough to cover the cost of a massive reboot of the system itself.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cycle continues: Ask for more money to reinforce the status quo.</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Ground-work for change is unlikely. Primary care needs structural changes.</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1"/>
          <p:cNvSpPr txBox="1"/>
          <p:nvPr>
            <p:ph type="title"/>
          </p:nvPr>
        </p:nvSpPr>
        <p:spPr>
          <a:xfrm>
            <a:off x="457200" y="205978"/>
            <a:ext cx="8229600" cy="3135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 sz="2400"/>
              <a:t>Forum: possible solutions</a:t>
            </a:r>
            <a:endParaRPr sz="2400"/>
          </a:p>
        </p:txBody>
      </p:sp>
      <p:sp>
        <p:nvSpPr>
          <p:cNvPr id="738" name="Google Shape;738;p111"/>
          <p:cNvSpPr txBox="1"/>
          <p:nvPr>
            <p:ph idx="1" type="body"/>
          </p:nvPr>
        </p:nvSpPr>
        <p:spPr>
          <a:xfrm>
            <a:off x="457200" y="627534"/>
            <a:ext cx="8229600" cy="4374486"/>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600"/>
              <a:buNone/>
            </a:pPr>
            <a:r>
              <a:rPr b="1" lang="en" sz="1600"/>
              <a:t>Change mind set</a:t>
            </a:r>
            <a:r>
              <a:rPr lang="en" sz="1600"/>
              <a:t>: Recognize the value of additional health care professionals in addition to doctors, and support new health care models.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Team-based care</a:t>
            </a:r>
            <a:r>
              <a:rPr lang="en" sz="1600"/>
              <a:t>: Various health care professionals work together in one location. Integrate family doctors, social workers, mental health and addictions, infant care, etc. Helps to avoid burnout.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Nurse Practitioner clinics</a:t>
            </a:r>
            <a:r>
              <a:rPr lang="en" sz="1600"/>
              <a:t>: In Victoria, serves 4,000 residents – offers primary care, assessments, diagnosis and referrals.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Mobile care teams</a:t>
            </a:r>
            <a:r>
              <a:rPr lang="en" sz="1600"/>
              <a:t>: These began in Northern communities after funding cuts in the 1990s. Consist of doctors, nurses, physiotherapists, fitness trainers, nutritionists; doctor’s main role is consultant; primary care community nurses offer traveling for home visits, e.g. re older adults and resolve issues in the comfort of own home.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One doctor leading such a team has stated that without primary care, the system crumbles. Fees to his team’s patients for the program are $5,100 per year (paying $425 per month) which covers non-insured services.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 2012 impact study showed a 35% reduction in hospital stays, 20% emergency visits, and 20% kept out of nursing homes. Yet, a proposal for government sharing costs was rejected. </a:t>
            </a:r>
            <a:endParaRPr/>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12"/>
          <p:cNvSpPr txBox="1"/>
          <p:nvPr>
            <p:ph type="title"/>
          </p:nvPr>
        </p:nvSpPr>
        <p:spPr>
          <a:xfrm>
            <a:off x="457200" y="205978"/>
            <a:ext cx="8229600" cy="313543"/>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 sz="2400"/>
              <a:t>Possible solutions</a:t>
            </a:r>
            <a:endParaRPr sz="2400"/>
          </a:p>
        </p:txBody>
      </p:sp>
      <p:sp>
        <p:nvSpPr>
          <p:cNvPr id="744" name="Google Shape;744;p112"/>
          <p:cNvSpPr txBox="1"/>
          <p:nvPr>
            <p:ph idx="1" type="body"/>
          </p:nvPr>
        </p:nvSpPr>
        <p:spPr>
          <a:xfrm>
            <a:off x="457200" y="627534"/>
            <a:ext cx="8229600" cy="437448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b="1" lang="en" sz="1600"/>
              <a:t>Think about other ways to deliver health care</a:t>
            </a:r>
            <a:r>
              <a:rPr lang="en"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Hybrid systems</a:t>
            </a:r>
            <a:r>
              <a:rPr lang="en" sz="1600"/>
              <a:t>: These are working and are universal, blending private and public, e.g., in Germany, France and Switzerland.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Virtual care, telehealth</a:t>
            </a:r>
            <a:r>
              <a:rPr lang="en" sz="1600"/>
              <a:t>: These approaches work but not for all, as tech systems are not always available. A major positive development arising out of the pandemic was a substantial increase in use of virtual care and telehealth, expanding viable alternatives that often are feasible.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Physician Assistants </a:t>
            </a:r>
            <a:r>
              <a:rPr lang="en" sz="1600"/>
              <a:t>(PAs): We have many PA teams that create solutions for less cost.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Holistic mental wellness centres</a:t>
            </a:r>
            <a:r>
              <a:rPr lang="en" sz="1600"/>
              <a:t>: Walk-in clinics: assessments, referrals; if urgent need, care provided within 2 weeks.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Pharmacists</a:t>
            </a:r>
            <a:r>
              <a:rPr lang="en" sz="1600"/>
              <a:t>: Can take on more responsibilities.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u="sng"/>
              <a:t>Community care model</a:t>
            </a:r>
            <a:r>
              <a:rPr lang="en" sz="1600"/>
              <a:t>: Create a health care team within the community after initial assessment. Pair the patient with appropriate care professionals to match patient need in one location. </a:t>
            </a:r>
            <a:endParaRPr sz="1600"/>
          </a:p>
          <a:p>
            <a:pPr indent="0" lvl="0" marL="0" rtl="0" algn="l">
              <a:spcBef>
                <a:spcPts val="320"/>
              </a:spcBef>
              <a:spcAft>
                <a:spcPts val="0"/>
              </a:spcAft>
              <a:buClr>
                <a:schemeClr val="dk1"/>
              </a:buClr>
              <a:buSzPts val="1600"/>
              <a:buNone/>
            </a:pPr>
            <a:r>
              <a:t/>
            </a:r>
            <a:endParaRPr sz="1600" u="sng"/>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13"/>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b="1" lang="en" sz="3200"/>
              <a:t>Activity: Restructuring Health Care</a:t>
            </a:r>
            <a:endParaRPr b="1" sz="3200"/>
          </a:p>
        </p:txBody>
      </p:sp>
      <p:sp>
        <p:nvSpPr>
          <p:cNvPr id="750" name="Google Shape;750;p113"/>
          <p:cNvSpPr txBox="1"/>
          <p:nvPr>
            <p:ph idx="1" type="body"/>
          </p:nvPr>
        </p:nvSpPr>
        <p:spPr>
          <a:xfrm>
            <a:off x="457200" y="897564"/>
            <a:ext cx="8229600" cy="39964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 sz="1600"/>
              <a:t>Our health care community has spoken clearly and loudly: </a:t>
            </a:r>
            <a:r>
              <a:rPr b="1" lang="en" sz="1600"/>
              <a:t>Health care is NOT a political issue; rather, health care is a fundamental human right! Health care reform requires a fundamental shift in how we think about and envision health care.</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 sz="1600" u="sng"/>
              <a:t>Small-Groups Activity</a:t>
            </a:r>
            <a:r>
              <a:rPr lang="en" sz="1600"/>
              <a:t> </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 sz="1600"/>
              <a:t>Discussion – restructuring the primary care model. Proposal development and presentation.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Font typeface="Calibri"/>
              <a:buAutoNum type="arabicPeriod"/>
            </a:pPr>
            <a:r>
              <a:rPr lang="en" sz="1600"/>
              <a:t>First, reflect on the following questions: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What are your views on the new 2023 federal transfer proposal to the provinces/territories?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Will the allocated funding alone be enough to further improvements to our health care system?</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What are the structural changes necessary to bring forth new health care reforms?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 sz="3600"/>
              <a:t>Exceptions</a:t>
            </a:r>
            <a:endParaRPr/>
          </a:p>
        </p:txBody>
      </p:sp>
      <p:sp>
        <p:nvSpPr>
          <p:cNvPr id="186" name="Google Shape;186;p33"/>
          <p:cNvSpPr txBox="1"/>
          <p:nvPr>
            <p:ph idx="1" type="body"/>
          </p:nvPr>
        </p:nvSpPr>
        <p:spPr>
          <a:xfrm>
            <a:off x="628651" y="1059582"/>
            <a:ext cx="4574485" cy="378042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 sz="1600"/>
              <a:t>Most provinces and territories allow controlled acts to be performed by competent yet unregulated individuals</a:t>
            </a:r>
            <a:r>
              <a:rPr lang="en" sz="1600"/>
              <a:t>, including </a:t>
            </a:r>
            <a:endParaRPr sz="1600"/>
          </a:p>
          <a:p>
            <a:pPr indent="0" lvl="0" marL="0" rtl="0" algn="l">
              <a:spcBef>
                <a:spcPts val="320"/>
              </a:spcBef>
              <a:spcAft>
                <a:spcPts val="0"/>
              </a:spcAft>
              <a:buClr>
                <a:schemeClr val="dk1"/>
              </a:buClr>
              <a:buSzPts val="1600"/>
              <a:buNone/>
            </a:pPr>
            <a:r>
              <a:t/>
            </a:r>
            <a:endParaRPr b="1" sz="1600"/>
          </a:p>
          <a:p>
            <a:pPr indent="-285750" lvl="1" marL="742950" rtl="0" algn="l">
              <a:spcBef>
                <a:spcPts val="320"/>
              </a:spcBef>
              <a:spcAft>
                <a:spcPts val="0"/>
              </a:spcAft>
              <a:buClr>
                <a:schemeClr val="dk1"/>
              </a:buClr>
              <a:buSzPts val="1600"/>
              <a:buChar char="–"/>
            </a:pPr>
            <a:r>
              <a:rPr lang="en" sz="1600"/>
              <a:t>A person with appropriate training providing first aid or assistance in an emergency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Students learning to perform an act under the supervision of a qualified person</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 person, such as a caregiver, trained to perform an act (e.g., giving injections to a person with diabetes)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An appropriate person designated to perform an act in accordance with a religion</a:t>
            </a:r>
            <a:endParaRPr/>
          </a:p>
          <a:p>
            <a:pPr indent="0" lvl="0" marL="0" rtl="0" algn="l">
              <a:spcBef>
                <a:spcPts val="320"/>
              </a:spcBef>
              <a:spcAft>
                <a:spcPts val="0"/>
              </a:spcAft>
              <a:buClr>
                <a:schemeClr val="dk1"/>
              </a:buClr>
              <a:buSzPts val="1600"/>
              <a:buNone/>
            </a:pPr>
            <a:r>
              <a:t/>
            </a:r>
            <a:endParaRPr sz="1600"/>
          </a:p>
        </p:txBody>
      </p:sp>
      <p:pic>
        <p:nvPicPr>
          <p:cNvPr descr="Image result for unregulated health care" id="187" name="Google Shape;187;p33"/>
          <p:cNvPicPr preferRelativeResize="0"/>
          <p:nvPr/>
        </p:nvPicPr>
        <p:blipFill rotWithShape="1">
          <a:blip r:embed="rId3">
            <a:alphaModFix/>
          </a:blip>
          <a:srcRect b="0" l="0" r="0" t="0"/>
          <a:stretch/>
        </p:blipFill>
        <p:spPr>
          <a:xfrm>
            <a:off x="5331112" y="1268016"/>
            <a:ext cx="3812889" cy="261818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14"/>
          <p:cNvSpPr txBox="1"/>
          <p:nvPr>
            <p:ph type="title"/>
          </p:nvPr>
        </p:nvSpPr>
        <p:spPr>
          <a:xfrm>
            <a:off x="457200" y="303498"/>
            <a:ext cx="8229600" cy="5400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Activity</a:t>
            </a:r>
            <a:endParaRPr sz="2400"/>
          </a:p>
        </p:txBody>
      </p:sp>
      <p:sp>
        <p:nvSpPr>
          <p:cNvPr id="756" name="Google Shape;756;p114"/>
          <p:cNvSpPr txBox="1"/>
          <p:nvPr>
            <p:ph idx="1" type="body"/>
          </p:nvPr>
        </p:nvSpPr>
        <p:spPr>
          <a:xfrm>
            <a:off x="457200" y="951570"/>
            <a:ext cx="8229600" cy="372641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AutoNum type="arabicPeriod" startAt="2"/>
            </a:pPr>
            <a:r>
              <a:rPr lang="en" sz="1600"/>
              <a:t>Your group, in-role, will function as provincial ministers responsible for primary care systems</a:t>
            </a:r>
            <a:endParaRPr/>
          </a:p>
          <a:p>
            <a:pPr indent="0" lvl="0" marL="0" rtl="0" algn="l">
              <a:spcBef>
                <a:spcPts val="320"/>
              </a:spcBef>
              <a:spcAft>
                <a:spcPts val="0"/>
              </a:spcAft>
              <a:buClr>
                <a:schemeClr val="dk1"/>
              </a:buClr>
              <a:buSzPts val="1600"/>
              <a:buNone/>
            </a:pPr>
            <a:r>
              <a:rPr lang="en" sz="1600"/>
              <a:t>        reform. You have been granted substantial funding to prepare a primary care reform </a:t>
            </a:r>
            <a:endParaRPr/>
          </a:p>
          <a:p>
            <a:pPr indent="0" lvl="0" marL="0" rtl="0" algn="l">
              <a:spcBef>
                <a:spcPts val="320"/>
              </a:spcBef>
              <a:spcAft>
                <a:spcPts val="0"/>
              </a:spcAft>
              <a:buClr>
                <a:schemeClr val="dk1"/>
              </a:buClr>
              <a:buSzPts val="1600"/>
              <a:buNone/>
            </a:pPr>
            <a:r>
              <a:rPr lang="en" sz="1600"/>
              <a:t>        proposal to be presented to the federal government. Ask yourselves: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What are the primary care needs of your provinces/territories?</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What are the structural changes and concrete actions you recommend to bring forth positive change?</a:t>
            </a:r>
            <a:r>
              <a:rPr lang="en" sz="1200"/>
              <a:t> </a:t>
            </a:r>
            <a:endParaRPr sz="1200"/>
          </a:p>
          <a:p>
            <a:pPr indent="0" lvl="0" marL="0" rtl="0" algn="l">
              <a:spcBef>
                <a:spcPts val="320"/>
              </a:spcBef>
              <a:spcAft>
                <a:spcPts val="0"/>
              </a:spcAft>
              <a:buClr>
                <a:schemeClr val="dk1"/>
              </a:buClr>
              <a:buSzPts val="1600"/>
              <a:buNone/>
            </a:pPr>
            <a:r>
              <a:rPr lang="en" sz="1600"/>
              <a:t>   	</a:t>
            </a:r>
            <a:endParaRPr/>
          </a:p>
          <a:p>
            <a:pPr indent="0" lvl="0" marL="0" rtl="0" algn="l">
              <a:spcBef>
                <a:spcPts val="320"/>
              </a:spcBef>
              <a:spcAft>
                <a:spcPts val="0"/>
              </a:spcAft>
              <a:buClr>
                <a:schemeClr val="dk1"/>
              </a:buClr>
              <a:buSzPts val="1600"/>
              <a:buNone/>
            </a:pPr>
            <a:r>
              <a:rPr lang="en" sz="1600"/>
              <a:t>3.     Devise a proposal brief to be presented to the federal government.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15"/>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My imaginary reform</a:t>
            </a:r>
            <a:endParaRPr sz="2400"/>
          </a:p>
        </p:txBody>
      </p:sp>
      <p:sp>
        <p:nvSpPr>
          <p:cNvPr id="762" name="Google Shape;762;p115"/>
          <p:cNvSpPr txBox="1"/>
          <p:nvPr>
            <p:ph idx="1" type="body"/>
          </p:nvPr>
        </p:nvSpPr>
        <p:spPr>
          <a:xfrm>
            <a:off x="457200" y="951570"/>
            <a:ext cx="8229600" cy="38884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Changing how we define our health care systems: Move away from polarizing descriptions of private vs. public.</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Recognize that private and public health care exist in tandem, and are effective in their own right.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Change the language used; re-define, reframe the labels. For example, what would or could occur if we changed the wording from ‘private’ to ‘complementary’ care?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Convince the federal government to distribute funds to both public and ‘complementary’ health care. We could then have a truly collaborative approach to solving health care problems together, as a unified group with the same aims of improving health care and access to all.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This would require fundamental power shifts to equitable arrangements, where different forms come together for the betterment of the whole.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